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is for incubation intake. Do not present the investor raise ask from docs/investor.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program fit. If they ask for the raise, point them to the separate investor deck.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072A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9FB9C0"/>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9FB9C0"/>
                </a:solidFill>
                <a:latin typeface="Figtree"/>
                <a:rFonts ascii="Figtree" hAnsi="Figtree" cs="Figtree" eastAsia="Figtree"/>
              </a:rPr>
              <a:t>1  /  12</a:t>
            </a:r>
          </a:p>
        </p:txBody>
      </p:sp>
      <p:pic>
        <p:nvPicPr>
          <p:cNvPr id="6" name="Picture 5" descr="mark-on-dark.png"/>
          <p:cNvPicPr>
            <a:picLocks noChangeAspect="1"/>
          </p:cNvPicPr>
          <p:nvPr/>
        </p:nvPicPr>
        <p:blipFill>
          <a:blip r:embed="rId2"/>
          <a:stretch>
            <a:fillRect/>
          </a:stretch>
        </p:blipFill>
        <p:spPr>
          <a:xfrm>
            <a:off x="640080" y="1143000"/>
            <a:ext cx="960120" cy="960120"/>
          </a:xfrm>
          <a:prstGeom prst="rect">
            <a:avLst/>
          </a:prstGeom>
        </p:spPr>
      </p:pic>
      <p:sp>
        <p:nvSpPr>
          <p:cNvPr id="7" name="TextBox 6"/>
          <p:cNvSpPr txBox="1"/>
          <p:nvPr/>
        </p:nvSpPr>
        <p:spPr>
          <a:xfrm>
            <a:off x="1737360" y="1207008"/>
            <a:ext cx="9601200" cy="640080"/>
          </a:xfrm>
          <a:prstGeom prst="rect">
            <a:avLst/>
          </a:prstGeom>
          <a:noFill/>
        </p:spPr>
        <p:txBody>
          <a:bodyPr wrap="square" lIns="0" rIns="0" tIns="0" bIns="0" anchor="t"/>
          <a:lstStyle/>
          <a:p>
            <a:pPr algn="l">
              <a:spcBef>
                <a:spcPts val="0"/>
              </a:spcBef>
              <a:spcAft>
                <a:spcPts val="0"/>
              </a:spcAft>
            </a:pPr>
            <a:r>
              <a:rPr sz="4000" b="1" i="0">
                <a:solidFill>
                  <a:srgbClr val="FFFFFF"/>
                </a:solidFill>
                <a:latin typeface="Figtree"/>
                <a:rFonts ascii="Figtree" hAnsi="Figtree" cs="Figtree" eastAsia="Figtree"/>
              </a:rPr>
              <a:t>Kam Karwao</a:t>
            </a:r>
          </a:p>
        </p:txBody>
      </p:sp>
      <p:sp>
        <p:nvSpPr>
          <p:cNvPr id="8" name="TextBox 7"/>
          <p:cNvSpPr txBox="1"/>
          <p:nvPr/>
        </p:nvSpPr>
        <p:spPr>
          <a:xfrm>
            <a:off x="1737360" y="1847088"/>
            <a:ext cx="9601200" cy="411480"/>
          </a:xfrm>
          <a:prstGeom prst="rect">
            <a:avLst/>
          </a:prstGeom>
          <a:noFill/>
        </p:spPr>
        <p:txBody>
          <a:bodyPr wrap="square" lIns="0" rIns="0" tIns="0" bIns="0" anchor="t"/>
          <a:lstStyle/>
          <a:p>
            <a:pPr algn="l">
              <a:spcBef>
                <a:spcPts val="0"/>
              </a:spcBef>
              <a:spcAft>
                <a:spcPts val="0"/>
              </a:spcAft>
            </a:pPr>
            <a:r>
              <a:rPr sz="2200" b="1" i="0">
                <a:solidFill>
                  <a:srgbClr val="9FB9C0"/>
                </a:solidFill>
                <a:latin typeface="Noto Sans Arabic"/>
                <a:rFonts ascii="Noto Sans Arabic" hAnsi="Noto Sans Arabic" cs="Noto Sans Arabic" eastAsia="Noto Sans Arabic"/>
              </a:rPr>
              <a:t>کام کرواؤ</a:t>
            </a:r>
          </a:p>
        </p:txBody>
      </p:sp>
      <p:sp>
        <p:nvSpPr>
          <p:cNvPr id="9" name="TextBox 8"/>
          <p:cNvSpPr txBox="1"/>
          <p:nvPr/>
        </p:nvSpPr>
        <p:spPr>
          <a:xfrm>
            <a:off x="640080" y="2651760"/>
            <a:ext cx="10972800" cy="1005840"/>
          </a:xfrm>
          <a:prstGeom prst="rect">
            <a:avLst/>
          </a:prstGeom>
          <a:noFill/>
        </p:spPr>
        <p:txBody>
          <a:bodyPr wrap="square" lIns="0" rIns="0" tIns="0" bIns="0" anchor="t"/>
          <a:lstStyle/>
          <a:p>
            <a:pPr algn="l">
              <a:spcBef>
                <a:spcPts val="0"/>
              </a:spcBef>
              <a:spcAft>
                <a:spcPts val="0"/>
              </a:spcAft>
            </a:pPr>
            <a:r>
              <a:rPr sz="2600" b="1" i="0">
                <a:solidFill>
                  <a:srgbClr val="FFFFFF"/>
                </a:solidFill>
                <a:latin typeface="Figtree"/>
                <a:rFonts ascii="Figtree" hAnsi="Figtree" cs="Figtree" eastAsia="Figtree"/>
              </a:rPr>
              <a:t>Incubator pitch.
Post a home job. Nearby professionals bid. You hire.</a:t>
            </a:r>
          </a:p>
        </p:txBody>
      </p:sp>
      <p:sp>
        <p:nvSpPr>
          <p:cNvPr id="10" name="TextBox 9"/>
          <p:cNvSpPr txBox="1"/>
          <p:nvPr/>
        </p:nvSpPr>
        <p:spPr>
          <a:xfrm>
            <a:off x="640080" y="3886200"/>
            <a:ext cx="10972800" cy="502920"/>
          </a:xfrm>
          <a:prstGeom prst="rect">
            <a:avLst/>
          </a:prstGeom>
          <a:noFill/>
        </p:spPr>
        <p:txBody>
          <a:bodyPr wrap="square" lIns="0" rIns="0" tIns="0" bIns="0" anchor="t"/>
          <a:lstStyle/>
          <a:p>
            <a:pPr algn="l">
              <a:spcBef>
                <a:spcPts val="0"/>
              </a:spcBef>
              <a:spcAft>
                <a:spcPts val="0"/>
              </a:spcAft>
            </a:pPr>
            <a:r>
              <a:rPr sz="1600" b="0" i="0">
                <a:solidFill>
                  <a:srgbClr val="9FB9C0"/>
                </a:solidFill>
                <a:latin typeface="Figtree"/>
                <a:rFonts ascii="Figtree" hAnsi="Figtree" cs="Figtree" eastAsia="Figtree"/>
              </a:rPr>
              <a:t>Islamabad first. Electrician, plumber, AC. Product is built. Density is the next job.</a:t>
            </a:r>
          </a:p>
        </p:txBody>
      </p:sp>
      <p:sp>
        <p:nvSpPr>
          <p:cNvPr id="11" name="Rounded Rectangle 10"/>
          <p:cNvSpPr/>
          <p:nvPr/>
        </p:nvSpPr>
        <p:spPr>
          <a:xfrm>
            <a:off x="640080" y="4709160"/>
            <a:ext cx="2148840" cy="347472"/>
          </a:xfrm>
          <a:prstGeom prst="roundRect">
            <a:avLst>
              <a:gd name="adj" fmla="val 50000"/>
            </a:avLst>
          </a:prstGeom>
          <a:solidFill>
            <a:srgbClr val="052128"/>
          </a:solidFill>
          <a:ln w="14604">
            <a:solidFill>
              <a:srgbClr val="0891B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46634" bIns="38404"/>
          <a:lstStyle/>
          <a:p>
            <a:pPr algn="ctr">
              <a:spcBef>
                <a:spcPts val="0"/>
              </a:spcBef>
              <a:spcAft>
                <a:spcPts val="0"/>
              </a:spcAft>
            </a:pPr>
            <a:r>
              <a:rPr sz="1100" b="1" i="0">
                <a:solidFill>
                  <a:srgbClr val="FFFFFF"/>
                </a:solidFill>
                <a:latin typeface="Figtree"/>
                <a:rFonts ascii="Figtree" hAnsi="Figtree" cs="Figtree" eastAsia="Figtree"/>
              </a:rPr>
              <a:t>INCUBATOR DECK</a:t>
            </a:r>
          </a:p>
        </p:txBody>
      </p:sp>
      <p:sp>
        <p:nvSpPr>
          <p:cNvPr id="12" name="Rounded Rectangle 11"/>
          <p:cNvSpPr/>
          <p:nvPr/>
        </p:nvSpPr>
        <p:spPr>
          <a:xfrm>
            <a:off x="2971800" y="4709160"/>
            <a:ext cx="2240280" cy="347472"/>
          </a:xfrm>
          <a:prstGeom prst="roundRect">
            <a:avLst>
              <a:gd name="adj" fmla="val 50000"/>
            </a:avLst>
          </a:prstGeom>
          <a:solidFill>
            <a:srgbClr val="052128"/>
          </a:solidFill>
          <a:ln w="14604">
            <a:solidFill>
              <a:srgbClr val="0891B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46634" bIns="38404"/>
          <a:lstStyle/>
          <a:p>
            <a:pPr algn="ctr">
              <a:spcBef>
                <a:spcPts val="0"/>
              </a:spcBef>
              <a:spcAft>
                <a:spcPts val="0"/>
              </a:spcAft>
            </a:pPr>
            <a:r>
              <a:rPr sz="1100" b="1" i="0">
                <a:solidFill>
                  <a:srgbClr val="FFFFFF"/>
                </a:solidFill>
                <a:latin typeface="Figtree"/>
                <a:rFonts ascii="Figtree" hAnsi="Figtree" cs="Figtree" eastAsia="Figtree"/>
              </a:rPr>
              <a:t>NOT A RAISE DECK</a:t>
            </a:r>
          </a:p>
        </p:txBody>
      </p:sp>
      <p:sp>
        <p:nvSpPr>
          <p:cNvPr id="13" name="Rounded Rectangle 12"/>
          <p:cNvSpPr/>
          <p:nvPr/>
        </p:nvSpPr>
        <p:spPr>
          <a:xfrm>
            <a:off x="5394960" y="4709160"/>
            <a:ext cx="1920240" cy="347472"/>
          </a:xfrm>
          <a:prstGeom prst="roundRect">
            <a:avLst>
              <a:gd name="adj" fmla="val 50000"/>
            </a:avLst>
          </a:prstGeom>
          <a:solidFill>
            <a:srgbClr val="052128"/>
          </a:solidFill>
          <a:ln w="14604">
            <a:solidFill>
              <a:srgbClr val="0891B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46634" bIns="38404"/>
          <a:lstStyle/>
          <a:p>
            <a:pPr algn="ctr">
              <a:spcBef>
                <a:spcPts val="0"/>
              </a:spcBef>
              <a:spcAft>
                <a:spcPts val="0"/>
              </a:spcAft>
            </a:pPr>
            <a:r>
              <a:rPr sz="1100" b="1" i="0">
                <a:solidFill>
                  <a:srgbClr val="FFFFFF"/>
                </a:solidFill>
                <a:latin typeface="Figtree"/>
                <a:rFonts ascii="Figtree" hAnsi="Figtree" cs="Figtree" eastAsia="Figtree"/>
              </a:rPr>
              <a:t>SOM PKR 50M</a:t>
            </a:r>
          </a:p>
        </p:txBody>
      </p:sp>
      <p:sp>
        <p:nvSpPr>
          <p:cNvPr id="14" name="Rounded Rectangle 13"/>
          <p:cNvSpPr/>
          <p:nvPr/>
        </p:nvSpPr>
        <p:spPr>
          <a:xfrm>
            <a:off x="7498079" y="4709160"/>
            <a:ext cx="1691640" cy="347472"/>
          </a:xfrm>
          <a:prstGeom prst="roundRect">
            <a:avLst>
              <a:gd name="adj" fmla="val 50000"/>
            </a:avLst>
          </a:prstGeom>
          <a:solidFill>
            <a:srgbClr val="052128"/>
          </a:solidFill>
          <a:ln w="14604">
            <a:solidFill>
              <a:srgbClr val="0891B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46634" bIns="38404"/>
          <a:lstStyle/>
          <a:p>
            <a:pPr algn="ctr">
              <a:spcBef>
                <a:spcPts val="0"/>
              </a:spcBef>
              <a:spcAft>
                <a:spcPts val="0"/>
              </a:spcAft>
            </a:pPr>
            <a:r>
              <a:rPr sz="1100" b="1" i="0">
                <a:solidFill>
                  <a:srgbClr val="FFFFFF"/>
                </a:solidFill>
                <a:latin typeface="Figtree"/>
                <a:rFonts ascii="Figtree" hAnsi="Figtree" cs="Figtree" eastAsia="Figtree"/>
              </a:rPr>
              <a:t>AUGUST 2026</a:t>
            </a:r>
          </a:p>
        </p:txBody>
      </p:sp>
      <p:sp>
        <p:nvSpPr>
          <p:cNvPr id="15" name="TextBox 14"/>
          <p:cNvSpPr txBox="1"/>
          <p:nvPr/>
        </p:nvSpPr>
        <p:spPr>
          <a:xfrm>
            <a:off x="640080" y="5257800"/>
            <a:ext cx="10972800" cy="292608"/>
          </a:xfrm>
          <a:prstGeom prst="rect">
            <a:avLst/>
          </a:prstGeom>
          <a:noFill/>
        </p:spPr>
        <p:txBody>
          <a:bodyPr wrap="square" lIns="0" rIns="0" tIns="0" bIns="0" anchor="t"/>
          <a:lstStyle/>
          <a:p>
            <a:pPr algn="l">
              <a:spcBef>
                <a:spcPts val="0"/>
              </a:spcBef>
              <a:spcAft>
                <a:spcPts val="0"/>
              </a:spcAft>
            </a:pPr>
            <a:r>
              <a:rPr sz="1300" b="0" i="0">
                <a:solidFill>
                  <a:srgbClr val="9FB9C0"/>
                </a:solidFill>
                <a:latin typeface="Figtree"/>
                <a:rFonts ascii="Figtree" hAnsi="Figtree" cs="Figtree" eastAsia="Figtree"/>
              </a:rPr>
              <a:t>Hamza Khan  ·  Protovoid  ·  kamkarwao.com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2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ONE-LINER</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400" b="1" i="0">
                <a:solidFill>
                  <a:srgbClr val="072A33"/>
                </a:solidFill>
                <a:latin typeface="Figtree"/>
                <a:rFonts ascii="Figtree" hAnsi="Figtree" cs="Figtree" eastAsia="Figtree"/>
              </a:rPr>
              <a:t>What we do, in one breath.</a:t>
            </a:r>
          </a:p>
        </p:txBody>
      </p:sp>
      <p:sp>
        <p:nvSpPr>
          <p:cNvPr id="8" name="TextBox 7"/>
          <p:cNvSpPr txBox="1"/>
          <p:nvPr/>
        </p:nvSpPr>
        <p:spPr>
          <a:xfrm>
            <a:off x="530352" y="1234440"/>
            <a:ext cx="11064240" cy="1463040"/>
          </a:xfrm>
          <a:prstGeom prst="rect">
            <a:avLst/>
          </a:prstGeom>
          <a:noFill/>
        </p:spPr>
        <p:txBody>
          <a:bodyPr wrap="square" lIns="0" rIns="0" tIns="0" bIns="0" anchor="t"/>
          <a:lstStyle/>
          <a:p>
            <a:pPr algn="l">
              <a:spcBef>
                <a:spcPts val="0"/>
              </a:spcBef>
              <a:spcAft>
                <a:spcPts val="0"/>
              </a:spcAft>
            </a:pPr>
            <a:r>
              <a:rPr sz="2000" b="1" i="0">
                <a:solidFill>
                  <a:srgbClr val="072A33"/>
                </a:solidFill>
                <a:latin typeface="Figtree"/>
                <a:rFonts ascii="Figtree" hAnsi="Figtree" cs="Figtree" eastAsia="Figtree"/>
              </a:rPr>
              <a:t>Kam Karwao is a city app where people post home-service jobs and nearby electricians, plumbers, and AC techs bid so you can hire and get the work done.</a:t>
            </a:r>
          </a:p>
        </p:txBody>
      </p:sp>
      <p:sp>
        <p:nvSpPr>
          <p:cNvPr id="9" name="TextBox 8"/>
          <p:cNvSpPr txBox="1"/>
          <p:nvPr/>
        </p:nvSpPr>
        <p:spPr>
          <a:xfrm>
            <a:off x="530352" y="2926080"/>
            <a:ext cx="11064240" cy="1097280"/>
          </a:xfrm>
          <a:prstGeom prst="rect">
            <a:avLst/>
          </a:prstGeom>
          <a:noFill/>
        </p:spPr>
        <p:txBody>
          <a:bodyPr wrap="square" lIns="0" rIns="0" tIns="0" bIns="0" anchor="t"/>
          <a:lstStyle/>
          <a:p>
            <a:pPr algn="l">
              <a:spcBef>
                <a:spcPts val="0"/>
              </a:spcBef>
              <a:spcAft>
                <a:spcPts val="0"/>
              </a:spcAft>
            </a:pPr>
            <a:r>
              <a:rPr sz="1600" b="0" i="0">
                <a:solidFill>
                  <a:srgbClr val="5B7A82"/>
                </a:solidFill>
                <a:latin typeface="Figtree"/>
                <a:rFonts ascii="Figtree" hAnsi="Figtree" cs="Figtree" eastAsia="Figtree"/>
              </a:rPr>
              <a:t>Think inDrive-style bidding, for the house. We are the middleman: trust on supply, a bid ledger, and a wallet for a later take.</a:t>
            </a:r>
          </a:p>
        </p:txBody>
      </p:sp>
      <p:sp>
        <p:nvSpPr>
          <p:cNvPr id="10" name="Rounded Rectangle 9"/>
          <p:cNvSpPr/>
          <p:nvPr/>
        </p:nvSpPr>
        <p:spPr>
          <a:xfrm>
            <a:off x="530352" y="4297680"/>
            <a:ext cx="3566160" cy="141732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480560"/>
            <a:ext cx="3127248" cy="320040"/>
          </a:xfrm>
          <a:prstGeom prst="rect">
            <a:avLst/>
          </a:prstGeom>
          <a:noFill/>
        </p:spPr>
        <p:txBody>
          <a:bodyPr wrap="square" lIns="0" rIns="0" tIns="0" bIns="0" anchor="t"/>
          <a:lstStyle/>
          <a:p>
            <a:pPr algn="l">
              <a:spcBef>
                <a:spcPts val="0"/>
              </a:spcBef>
              <a:spcAft>
                <a:spcPts val="0"/>
              </a:spcAft>
            </a:pPr>
            <a:r>
              <a:rPr sz="1200" b="1" i="0">
                <a:solidFill>
                  <a:srgbClr val="0891B2"/>
                </a:solidFill>
                <a:latin typeface="Figtree"/>
                <a:rFonts ascii="Figtree" hAnsi="Figtree" cs="Figtree" eastAsia="Figtree"/>
              </a:rPr>
              <a:t>Where</a:t>
            </a:r>
          </a:p>
        </p:txBody>
      </p:sp>
      <p:sp>
        <p:nvSpPr>
          <p:cNvPr id="12" name="TextBox 11"/>
          <p:cNvSpPr txBox="1"/>
          <p:nvPr/>
        </p:nvSpPr>
        <p:spPr>
          <a:xfrm>
            <a:off x="749808" y="4846320"/>
            <a:ext cx="3127248" cy="6400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Islamabad first, cities only</a:t>
            </a:r>
          </a:p>
        </p:txBody>
      </p:sp>
      <p:sp>
        <p:nvSpPr>
          <p:cNvPr id="13" name="Rounded Rectangle 12"/>
          <p:cNvSpPr/>
          <p:nvPr/>
        </p:nvSpPr>
        <p:spPr>
          <a:xfrm>
            <a:off x="4261104" y="4297680"/>
            <a:ext cx="3566160" cy="141732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480560" y="4480560"/>
            <a:ext cx="3127248" cy="320040"/>
          </a:xfrm>
          <a:prstGeom prst="rect">
            <a:avLst/>
          </a:prstGeom>
          <a:noFill/>
        </p:spPr>
        <p:txBody>
          <a:bodyPr wrap="square" lIns="0" rIns="0" tIns="0" bIns="0" anchor="t"/>
          <a:lstStyle/>
          <a:p>
            <a:pPr algn="l">
              <a:spcBef>
                <a:spcPts val="0"/>
              </a:spcBef>
              <a:spcAft>
                <a:spcPts val="0"/>
              </a:spcAft>
            </a:pPr>
            <a:r>
              <a:rPr sz="1200" b="1" i="0">
                <a:solidFill>
                  <a:srgbClr val="0891B2"/>
                </a:solidFill>
                <a:latin typeface="Figtree"/>
                <a:rFonts ascii="Figtree" hAnsi="Figtree" cs="Figtree" eastAsia="Figtree"/>
              </a:rPr>
              <a:t>Who</a:t>
            </a:r>
          </a:p>
        </p:txBody>
      </p:sp>
      <p:sp>
        <p:nvSpPr>
          <p:cNvPr id="15" name="TextBox 14"/>
          <p:cNvSpPr txBox="1"/>
          <p:nvPr/>
        </p:nvSpPr>
        <p:spPr>
          <a:xfrm>
            <a:off x="4480560" y="4846320"/>
            <a:ext cx="3127248" cy="6400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Households + Professionals</a:t>
            </a:r>
          </a:p>
        </p:txBody>
      </p:sp>
      <p:sp>
        <p:nvSpPr>
          <p:cNvPr id="16" name="Rounded Rectangle 15"/>
          <p:cNvSpPr/>
          <p:nvPr/>
        </p:nvSpPr>
        <p:spPr>
          <a:xfrm>
            <a:off x="7991856" y="4297680"/>
            <a:ext cx="3566160" cy="141732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11312" y="4480560"/>
            <a:ext cx="3127248" cy="320040"/>
          </a:xfrm>
          <a:prstGeom prst="rect">
            <a:avLst/>
          </a:prstGeom>
          <a:noFill/>
        </p:spPr>
        <p:txBody>
          <a:bodyPr wrap="square" lIns="0" rIns="0" tIns="0" bIns="0" anchor="t"/>
          <a:lstStyle/>
          <a:p>
            <a:pPr algn="l">
              <a:spcBef>
                <a:spcPts val="0"/>
              </a:spcBef>
              <a:spcAft>
                <a:spcPts val="0"/>
              </a:spcAft>
            </a:pPr>
            <a:r>
              <a:rPr sz="1200" b="1" i="0">
                <a:solidFill>
                  <a:srgbClr val="0891B2"/>
                </a:solidFill>
                <a:latin typeface="Figtree"/>
                <a:rFonts ascii="Figtree" hAnsi="Figtree" cs="Figtree" eastAsia="Figtree"/>
              </a:rPr>
              <a:t>Trades</a:t>
            </a:r>
          </a:p>
        </p:txBody>
      </p:sp>
      <p:sp>
        <p:nvSpPr>
          <p:cNvPr id="18" name="TextBox 17"/>
          <p:cNvSpPr txBox="1"/>
          <p:nvPr/>
        </p:nvSpPr>
        <p:spPr>
          <a:xfrm>
            <a:off x="8211312" y="4846320"/>
            <a:ext cx="3127248" cy="6400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Electrician · Plumber · AC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3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PROBLEM INSIGHT</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200" b="1" i="0">
                <a:solidFill>
                  <a:srgbClr val="072A33"/>
                </a:solidFill>
                <a:latin typeface="Figtree"/>
                <a:rFonts ascii="Figtree" hAnsi="Figtree" cs="Figtree" eastAsia="Figtree"/>
              </a:rPr>
              <a:t>The incumbent is WhatsApp, not another catalog app.</a:t>
            </a:r>
          </a:p>
        </p:txBody>
      </p:sp>
      <p:sp>
        <p:nvSpPr>
          <p:cNvPr id="8" name="TextBox 7"/>
          <p:cNvSpPr txBox="1"/>
          <p:nvPr/>
        </p:nvSpPr>
        <p:spPr>
          <a:xfrm>
            <a:off x="530352" y="1188720"/>
            <a:ext cx="11064240" cy="2194560"/>
          </a:xfrm>
          <a:prstGeom prst="rect">
            <a:avLst/>
          </a:prstGeom>
          <a:noFill/>
        </p:spPr>
        <p:txBody>
          <a:bodyPr wrap="square" lIns="0" rIns="0" tIns="0" bIns="0" anchor="t"/>
          <a:lstStyle/>
          <a:p>
            <a:pPr algn="l">
              <a:spcBef>
                <a:spcPts val="0"/>
              </a:spcBef>
              <a:spcAft>
                <a:spcPts val="0"/>
              </a:spcAft>
            </a:pPr>
            <a:r>
              <a:rPr sz="1600" b="0" i="0">
                <a:solidFill>
                  <a:srgbClr val="072A33"/>
                </a:solidFill>
                <a:latin typeface="Figtree"/>
                <a:rFonts ascii="Figtree" hAnsi="Figtree" cs="Figtree" eastAsia="Figtree"/>
              </a:rPr>
              <a:t>When something breaks at home in a Pakistani city, people still use a neighbour’s WhatsApp. Price stays fuzzy until someone is at the door. Who came and what was agreed vanishes in chat. Catalog apps are not the real rival. They dispatch a fixed price. The miss is that households want competing bids nearby and want to choose before anyone arrives, the way inDrive works, but for the house.</a:t>
            </a:r>
          </a:p>
        </p:txBody>
      </p:sp>
      <p:sp>
        <p:nvSpPr>
          <p:cNvPr id="9" name="Rounded Rectangle 8"/>
          <p:cNvSpPr/>
          <p:nvPr/>
        </p:nvSpPr>
        <p:spPr>
          <a:xfrm>
            <a:off x="530352" y="3657600"/>
            <a:ext cx="3566160" cy="2148840"/>
          </a:xfrm>
          <a:prstGeom prst="roundRect">
            <a:avLst>
              <a:gd name="adj" fmla="val 7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30352" y="3657600"/>
            <a:ext cx="91440" cy="214884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 y="3858768"/>
            <a:ext cx="3127248" cy="4114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Fuzzy price</a:t>
            </a:r>
          </a:p>
        </p:txBody>
      </p:sp>
      <p:sp>
        <p:nvSpPr>
          <p:cNvPr id="12" name="TextBox 11"/>
          <p:cNvSpPr txBox="1"/>
          <p:nvPr/>
        </p:nvSpPr>
        <p:spPr>
          <a:xfrm>
            <a:off x="786384" y="4343400"/>
            <a:ext cx="3127248" cy="123444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Cost stays unclear until someone is already at the door.</a:t>
            </a:r>
          </a:p>
        </p:txBody>
      </p:sp>
      <p:sp>
        <p:nvSpPr>
          <p:cNvPr id="13" name="Rounded Rectangle 12"/>
          <p:cNvSpPr/>
          <p:nvPr/>
        </p:nvSpPr>
        <p:spPr>
          <a:xfrm>
            <a:off x="4261104" y="3657600"/>
            <a:ext cx="3566160" cy="2148840"/>
          </a:xfrm>
          <a:prstGeom prst="roundRect">
            <a:avLst>
              <a:gd name="adj" fmla="val 7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261104" y="3657600"/>
            <a:ext cx="91440" cy="214884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17136" y="3858768"/>
            <a:ext cx="3127248" cy="4114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No ledger</a:t>
            </a:r>
          </a:p>
        </p:txBody>
      </p:sp>
      <p:sp>
        <p:nvSpPr>
          <p:cNvPr id="16" name="TextBox 15"/>
          <p:cNvSpPr txBox="1"/>
          <p:nvPr/>
        </p:nvSpPr>
        <p:spPr>
          <a:xfrm>
            <a:off x="4517136" y="4343400"/>
            <a:ext cx="3127248" cy="123444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Who came and what was agreed disappears in chat.</a:t>
            </a:r>
          </a:p>
        </p:txBody>
      </p:sp>
      <p:sp>
        <p:nvSpPr>
          <p:cNvPr id="17" name="Rounded Rectangle 16"/>
          <p:cNvSpPr/>
          <p:nvPr/>
        </p:nvSpPr>
        <p:spPr>
          <a:xfrm>
            <a:off x="7991856" y="3657600"/>
            <a:ext cx="3566160" cy="2148840"/>
          </a:xfrm>
          <a:prstGeom prst="roundRect">
            <a:avLst>
              <a:gd name="adj" fmla="val 7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991856" y="3657600"/>
            <a:ext cx="91440" cy="214884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47888" y="3858768"/>
            <a:ext cx="3127248" cy="4114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Wrong rival</a:t>
            </a:r>
          </a:p>
        </p:txBody>
      </p:sp>
      <p:sp>
        <p:nvSpPr>
          <p:cNvPr id="20" name="TextBox 19"/>
          <p:cNvSpPr txBox="1"/>
          <p:nvPr/>
        </p:nvSpPr>
        <p:spPr>
          <a:xfrm>
            <a:off x="8247888" y="4343400"/>
            <a:ext cx="3127248" cy="123444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Catalogs dispatch a SKU. Households want competing bids nearby.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4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SOLUTION</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400" b="1" i="0">
                <a:solidFill>
                  <a:srgbClr val="072A33"/>
                </a:solidFill>
                <a:latin typeface="Figtree"/>
                <a:rFonts ascii="Figtree" hAnsi="Figtree" cs="Figtree" eastAsia="Figtree"/>
              </a:rPr>
              <a:t>Post. Bid. Pick. Done.</a:t>
            </a:r>
          </a:p>
        </p:txBody>
      </p:sp>
      <p:sp>
        <p:nvSpPr>
          <p:cNvPr id="8" name="Rounded Rectangle 7"/>
          <p:cNvSpPr/>
          <p:nvPr/>
        </p:nvSpPr>
        <p:spPr>
          <a:xfrm>
            <a:off x="530352" y="1143000"/>
            <a:ext cx="2633472" cy="205740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94944" y="1280160"/>
            <a:ext cx="365760" cy="329184"/>
          </a:xfrm>
          <a:prstGeom prst="rect">
            <a:avLst/>
          </a:prstGeom>
          <a:noFill/>
        </p:spPr>
        <p:txBody>
          <a:bodyPr wrap="square" lIns="0" rIns="0" tIns="0" bIns="0" anchor="t"/>
          <a:lstStyle/>
          <a:p>
            <a:pPr algn="l">
              <a:spcBef>
                <a:spcPts val="0"/>
              </a:spcBef>
              <a:spcAft>
                <a:spcPts val="0"/>
              </a:spcAft>
            </a:pPr>
            <a:r>
              <a:rPr sz="1800" b="1" i="0">
                <a:solidFill>
                  <a:srgbClr val="0891B2"/>
                </a:solidFill>
                <a:latin typeface="Figtree"/>
                <a:rFonts ascii="Figtree" hAnsi="Figtree" cs="Figtree" eastAsia="Figtree"/>
              </a:rPr>
              <a:t>1</a:t>
            </a:r>
          </a:p>
        </p:txBody>
      </p:sp>
      <p:sp>
        <p:nvSpPr>
          <p:cNvPr id="10" name="TextBox 9"/>
          <p:cNvSpPr txBox="1"/>
          <p:nvPr/>
        </p:nvSpPr>
        <p:spPr>
          <a:xfrm>
            <a:off x="694944" y="1691640"/>
            <a:ext cx="2304288" cy="329184"/>
          </a:xfrm>
          <a:prstGeom prst="rect">
            <a:avLst/>
          </a:prstGeom>
          <a:noFill/>
        </p:spPr>
        <p:txBody>
          <a:bodyPr wrap="square" lIns="0" rIns="0" tIns="0" bIns="0" anchor="t"/>
          <a:lstStyle/>
          <a:p>
            <a:pPr algn="l">
              <a:spcBef>
                <a:spcPts val="0"/>
              </a:spcBef>
              <a:spcAft>
                <a:spcPts val="0"/>
              </a:spcAft>
            </a:pPr>
            <a:r>
              <a:rPr sz="1800" b="1" i="0">
                <a:solidFill>
                  <a:srgbClr val="072A33"/>
                </a:solidFill>
                <a:latin typeface="Figtree"/>
                <a:rFonts ascii="Figtree" hAnsi="Figtree" cs="Figtree" eastAsia="Figtree"/>
              </a:rPr>
              <a:t>Post</a:t>
            </a:r>
          </a:p>
        </p:txBody>
      </p:sp>
      <p:sp>
        <p:nvSpPr>
          <p:cNvPr id="11" name="TextBox 10"/>
          <p:cNvSpPr txBox="1"/>
          <p:nvPr/>
        </p:nvSpPr>
        <p:spPr>
          <a:xfrm>
            <a:off x="694944" y="2148840"/>
            <a:ext cx="2304288" cy="82296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Job, pin, category. About 30 seconds.</a:t>
            </a:r>
          </a:p>
        </p:txBody>
      </p:sp>
      <p:sp>
        <p:nvSpPr>
          <p:cNvPr id="12" name="Rounded Rectangle 11"/>
          <p:cNvSpPr/>
          <p:nvPr/>
        </p:nvSpPr>
        <p:spPr>
          <a:xfrm>
            <a:off x="3328416" y="1143000"/>
            <a:ext cx="2633472" cy="205740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493008" y="1280160"/>
            <a:ext cx="365760" cy="329184"/>
          </a:xfrm>
          <a:prstGeom prst="rect">
            <a:avLst/>
          </a:prstGeom>
          <a:noFill/>
        </p:spPr>
        <p:txBody>
          <a:bodyPr wrap="square" lIns="0" rIns="0" tIns="0" bIns="0" anchor="t"/>
          <a:lstStyle/>
          <a:p>
            <a:pPr algn="l">
              <a:spcBef>
                <a:spcPts val="0"/>
              </a:spcBef>
              <a:spcAft>
                <a:spcPts val="0"/>
              </a:spcAft>
            </a:pPr>
            <a:r>
              <a:rPr sz="1800" b="1" i="0">
                <a:solidFill>
                  <a:srgbClr val="0891B2"/>
                </a:solidFill>
                <a:latin typeface="Figtree"/>
                <a:rFonts ascii="Figtree" hAnsi="Figtree" cs="Figtree" eastAsia="Figtree"/>
              </a:rPr>
              <a:t>2</a:t>
            </a:r>
          </a:p>
        </p:txBody>
      </p:sp>
      <p:sp>
        <p:nvSpPr>
          <p:cNvPr id="14" name="TextBox 13"/>
          <p:cNvSpPr txBox="1"/>
          <p:nvPr/>
        </p:nvSpPr>
        <p:spPr>
          <a:xfrm>
            <a:off x="3493008" y="1691640"/>
            <a:ext cx="2304288" cy="329184"/>
          </a:xfrm>
          <a:prstGeom prst="rect">
            <a:avLst/>
          </a:prstGeom>
          <a:noFill/>
        </p:spPr>
        <p:txBody>
          <a:bodyPr wrap="square" lIns="0" rIns="0" tIns="0" bIns="0" anchor="t"/>
          <a:lstStyle/>
          <a:p>
            <a:pPr algn="l">
              <a:spcBef>
                <a:spcPts val="0"/>
              </a:spcBef>
              <a:spcAft>
                <a:spcPts val="0"/>
              </a:spcAft>
            </a:pPr>
            <a:r>
              <a:rPr sz="1800" b="1" i="0">
                <a:solidFill>
                  <a:srgbClr val="072A33"/>
                </a:solidFill>
                <a:latin typeface="Figtree"/>
                <a:rFonts ascii="Figtree" hAnsi="Figtree" cs="Figtree" eastAsia="Figtree"/>
              </a:rPr>
              <a:t>Bid</a:t>
            </a:r>
          </a:p>
        </p:txBody>
      </p:sp>
      <p:sp>
        <p:nvSpPr>
          <p:cNvPr id="15" name="TextBox 14"/>
          <p:cNvSpPr txBox="1"/>
          <p:nvPr/>
        </p:nvSpPr>
        <p:spPr>
          <a:xfrm>
            <a:off x="3493008" y="2148840"/>
            <a:ext cx="2304288" cy="82296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Verified pros within about 5 km send a price.</a:t>
            </a:r>
          </a:p>
        </p:txBody>
      </p:sp>
      <p:sp>
        <p:nvSpPr>
          <p:cNvPr id="16" name="Rounded Rectangle 15"/>
          <p:cNvSpPr/>
          <p:nvPr/>
        </p:nvSpPr>
        <p:spPr>
          <a:xfrm>
            <a:off x="6126480" y="1143000"/>
            <a:ext cx="2633472" cy="205740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291072" y="1280160"/>
            <a:ext cx="365760" cy="329184"/>
          </a:xfrm>
          <a:prstGeom prst="rect">
            <a:avLst/>
          </a:prstGeom>
          <a:noFill/>
        </p:spPr>
        <p:txBody>
          <a:bodyPr wrap="square" lIns="0" rIns="0" tIns="0" bIns="0" anchor="t"/>
          <a:lstStyle/>
          <a:p>
            <a:pPr algn="l">
              <a:spcBef>
                <a:spcPts val="0"/>
              </a:spcBef>
              <a:spcAft>
                <a:spcPts val="0"/>
              </a:spcAft>
            </a:pPr>
            <a:r>
              <a:rPr sz="1800" b="1" i="0">
                <a:solidFill>
                  <a:srgbClr val="0891B2"/>
                </a:solidFill>
                <a:latin typeface="Figtree"/>
                <a:rFonts ascii="Figtree" hAnsi="Figtree" cs="Figtree" eastAsia="Figtree"/>
              </a:rPr>
              <a:t>3</a:t>
            </a:r>
          </a:p>
        </p:txBody>
      </p:sp>
      <p:sp>
        <p:nvSpPr>
          <p:cNvPr id="18" name="TextBox 17"/>
          <p:cNvSpPr txBox="1"/>
          <p:nvPr/>
        </p:nvSpPr>
        <p:spPr>
          <a:xfrm>
            <a:off x="6291072" y="1691640"/>
            <a:ext cx="2304288" cy="329184"/>
          </a:xfrm>
          <a:prstGeom prst="rect">
            <a:avLst/>
          </a:prstGeom>
          <a:noFill/>
        </p:spPr>
        <p:txBody>
          <a:bodyPr wrap="square" lIns="0" rIns="0" tIns="0" bIns="0" anchor="t"/>
          <a:lstStyle/>
          <a:p>
            <a:pPr algn="l">
              <a:spcBef>
                <a:spcPts val="0"/>
              </a:spcBef>
              <a:spcAft>
                <a:spcPts val="0"/>
              </a:spcAft>
            </a:pPr>
            <a:r>
              <a:rPr sz="1800" b="1" i="0">
                <a:solidFill>
                  <a:srgbClr val="072A33"/>
                </a:solidFill>
                <a:latin typeface="Figtree"/>
                <a:rFonts ascii="Figtree" hAnsi="Figtree" cs="Figtree" eastAsia="Figtree"/>
              </a:rPr>
              <a:t>Pick</a:t>
            </a:r>
          </a:p>
        </p:txBody>
      </p:sp>
      <p:sp>
        <p:nvSpPr>
          <p:cNvPr id="19" name="TextBox 18"/>
          <p:cNvSpPr txBox="1"/>
          <p:nvPr/>
        </p:nvSpPr>
        <p:spPr>
          <a:xfrm>
            <a:off x="6291072" y="2148840"/>
            <a:ext cx="2304288" cy="82296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Household chooses on price, distance, trust.</a:t>
            </a:r>
          </a:p>
        </p:txBody>
      </p:sp>
      <p:sp>
        <p:nvSpPr>
          <p:cNvPr id="20" name="Rounded Rectangle 19"/>
          <p:cNvSpPr/>
          <p:nvPr/>
        </p:nvSpPr>
        <p:spPr>
          <a:xfrm>
            <a:off x="8924544" y="1143000"/>
            <a:ext cx="2633472" cy="205740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089136" y="1280160"/>
            <a:ext cx="365760" cy="329184"/>
          </a:xfrm>
          <a:prstGeom prst="rect">
            <a:avLst/>
          </a:prstGeom>
          <a:noFill/>
        </p:spPr>
        <p:txBody>
          <a:bodyPr wrap="square" lIns="0" rIns="0" tIns="0" bIns="0" anchor="t"/>
          <a:lstStyle/>
          <a:p>
            <a:pPr algn="l">
              <a:spcBef>
                <a:spcPts val="0"/>
              </a:spcBef>
              <a:spcAft>
                <a:spcPts val="0"/>
              </a:spcAft>
            </a:pPr>
            <a:r>
              <a:rPr sz="1800" b="1" i="0">
                <a:solidFill>
                  <a:srgbClr val="0891B2"/>
                </a:solidFill>
                <a:latin typeface="Figtree"/>
                <a:rFonts ascii="Figtree" hAnsi="Figtree" cs="Figtree" eastAsia="Figtree"/>
              </a:rPr>
              <a:t>4</a:t>
            </a:r>
          </a:p>
        </p:txBody>
      </p:sp>
      <p:sp>
        <p:nvSpPr>
          <p:cNvPr id="22" name="TextBox 21"/>
          <p:cNvSpPr txBox="1"/>
          <p:nvPr/>
        </p:nvSpPr>
        <p:spPr>
          <a:xfrm>
            <a:off x="9089136" y="1691640"/>
            <a:ext cx="2304288" cy="329184"/>
          </a:xfrm>
          <a:prstGeom prst="rect">
            <a:avLst/>
          </a:prstGeom>
          <a:noFill/>
        </p:spPr>
        <p:txBody>
          <a:bodyPr wrap="square" lIns="0" rIns="0" tIns="0" bIns="0" anchor="t"/>
          <a:lstStyle/>
          <a:p>
            <a:pPr algn="l">
              <a:spcBef>
                <a:spcPts val="0"/>
              </a:spcBef>
              <a:spcAft>
                <a:spcPts val="0"/>
              </a:spcAft>
            </a:pPr>
            <a:r>
              <a:rPr sz="1800" b="1" i="0">
                <a:solidFill>
                  <a:srgbClr val="072A33"/>
                </a:solidFill>
                <a:latin typeface="Figtree"/>
                <a:rFonts ascii="Figtree" hAnsi="Figtree" cs="Figtree" eastAsia="Figtree"/>
              </a:rPr>
              <a:t>Done</a:t>
            </a:r>
          </a:p>
        </p:txBody>
      </p:sp>
      <p:sp>
        <p:nvSpPr>
          <p:cNvPr id="23" name="TextBox 22"/>
          <p:cNvSpPr txBox="1"/>
          <p:nvPr/>
        </p:nvSpPr>
        <p:spPr>
          <a:xfrm>
            <a:off x="9089136" y="2148840"/>
            <a:ext cx="2304288" cy="82296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Work on the record. Wallet ready for a later take.</a:t>
            </a:r>
          </a:p>
        </p:txBody>
      </p:sp>
      <p:sp>
        <p:nvSpPr>
          <p:cNvPr id="24" name="TextBox 23"/>
          <p:cNvSpPr txBox="1"/>
          <p:nvPr/>
        </p:nvSpPr>
        <p:spPr>
          <a:xfrm>
            <a:off x="530352" y="3474720"/>
            <a:ext cx="11064240" cy="2194560"/>
          </a:xfrm>
          <a:prstGeom prst="rect">
            <a:avLst/>
          </a:prstGeom>
          <a:noFill/>
        </p:spPr>
        <p:txBody>
          <a:bodyPr wrap="square" lIns="0" rIns="0" tIns="0" bIns="0" anchor="t"/>
          <a:lstStyle/>
          <a:p>
            <a:pPr algn="l">
              <a:spcBef>
                <a:spcPts val="0"/>
              </a:spcBef>
              <a:spcAft>
                <a:spcPts val="0"/>
              </a:spcAft>
            </a:pPr>
            <a:r>
              <a:rPr sz="1400" b="0" i="0">
                <a:solidFill>
                  <a:srgbClr val="072A33"/>
                </a:solidFill>
                <a:latin typeface="Figtree"/>
                <a:rFonts ascii="Figtree" hAnsi="Figtree" cs="Figtree" eastAsia="Figtree"/>
              </a:rPr>
              <a:t>Customers post a home job for an electrician, plumber, or AC tech. Verified professionals within about 5 km send bids. You compare offers, pick one, and the job runs on the platform with a clear price and record instead of WhatsApp. We are the middleman: trust on supply, a bid ledger, and a wallet for later take. Not a catalog that dispatches a fixed price.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5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CUSTOMER</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400" b="1" i="0">
                <a:solidFill>
                  <a:srgbClr val="072A33"/>
                </a:solidFill>
                <a:latin typeface="Figtree"/>
                <a:rFonts ascii="Figtree" hAnsi="Figtree" cs="Figtree" eastAsia="Figtree"/>
              </a:rPr>
              <a:t>Who we serve.</a:t>
            </a:r>
          </a:p>
        </p:txBody>
      </p:sp>
      <p:sp>
        <p:nvSpPr>
          <p:cNvPr id="8" name="TextBox 7"/>
          <p:cNvSpPr txBox="1"/>
          <p:nvPr/>
        </p:nvSpPr>
        <p:spPr>
          <a:xfrm>
            <a:off x="530352" y="1188720"/>
            <a:ext cx="11064240" cy="1645920"/>
          </a:xfrm>
          <a:prstGeom prst="rect">
            <a:avLst/>
          </a:prstGeom>
          <a:noFill/>
        </p:spPr>
        <p:txBody>
          <a:bodyPr wrap="square" lIns="0" rIns="0" tIns="0" bIns="0" anchor="t"/>
          <a:lstStyle/>
          <a:p>
            <a:pPr algn="l">
              <a:spcBef>
                <a:spcPts val="0"/>
              </a:spcBef>
              <a:spcAft>
                <a:spcPts val="0"/>
              </a:spcAft>
            </a:pPr>
            <a:r>
              <a:rPr sz="1600" b="0" i="0">
                <a:solidFill>
                  <a:srgbClr val="072A33"/>
                </a:solidFill>
                <a:latin typeface="Figtree"/>
                <a:rFonts ascii="Figtree" hAnsi="Figtree" cs="Figtree" eastAsia="Figtree"/>
              </a:rPr>
              <a:t>Primary: city households in Islamabad (adults 18+) who need an electrician, plumber, or AC technician and today still call a neighbour’s WhatsApp. Secondary: local CNIC-checked professionals in those three trades who want nearby jobs without cold calling.</a:t>
            </a:r>
          </a:p>
        </p:txBody>
      </p:sp>
      <p:sp>
        <p:nvSpPr>
          <p:cNvPr id="9" name="Rounded Rectangle 8"/>
          <p:cNvSpPr/>
          <p:nvPr/>
        </p:nvSpPr>
        <p:spPr>
          <a:xfrm>
            <a:off x="530352" y="3108960"/>
            <a:ext cx="5440680" cy="2651760"/>
          </a:xfrm>
          <a:prstGeom prst="roundRect">
            <a:avLst>
              <a:gd name="adj" fmla="val 7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30352" y="3108960"/>
            <a:ext cx="91440" cy="265176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 y="3310128"/>
            <a:ext cx="5001768" cy="4114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Brand hero</a:t>
            </a:r>
          </a:p>
        </p:txBody>
      </p:sp>
      <p:sp>
        <p:nvSpPr>
          <p:cNvPr id="12" name="TextBox 11"/>
          <p:cNvSpPr txBox="1"/>
          <p:nvPr/>
        </p:nvSpPr>
        <p:spPr>
          <a:xfrm>
            <a:off x="786384" y="3794760"/>
            <a:ext cx="5001768" cy="173736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The household that needs work done now. English + Urdu. Adults 18+.</a:t>
            </a:r>
          </a:p>
        </p:txBody>
      </p:sp>
      <p:sp>
        <p:nvSpPr>
          <p:cNvPr id="13" name="Rounded Rectangle 12"/>
          <p:cNvSpPr/>
          <p:nvPr/>
        </p:nvSpPr>
        <p:spPr>
          <a:xfrm>
            <a:off x="6153912" y="3108960"/>
            <a:ext cx="5440680" cy="2651760"/>
          </a:xfrm>
          <a:prstGeom prst="roundRect">
            <a:avLst>
              <a:gd name="adj" fmla="val 7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53912" y="3108960"/>
            <a:ext cx="91440" cy="265176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9944" y="3310128"/>
            <a:ext cx="5001768" cy="4114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Supply engine</a:t>
            </a:r>
          </a:p>
        </p:txBody>
      </p:sp>
      <p:sp>
        <p:nvSpPr>
          <p:cNvPr id="16" name="TextBox 15"/>
          <p:cNvSpPr txBox="1"/>
          <p:nvPr/>
        </p:nvSpPr>
        <p:spPr>
          <a:xfrm>
            <a:off x="6409944" y="3794760"/>
            <a:ext cx="5001768" cy="173736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CNIC-checked professionals. Field visit before we send them to a neighbour’s home.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6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COMPETITION</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000" b="1" i="0">
                <a:solidFill>
                  <a:srgbClr val="072A33"/>
                </a:solidFill>
                <a:latin typeface="Figtree"/>
                <a:rFonts ascii="Figtree" hAnsi="Figtree" cs="Figtree" eastAsia="Figtree"/>
              </a:rPr>
              <a:t>WhatsApp wins today. Catalogs are not the same product.</a:t>
            </a:r>
          </a:p>
        </p:txBody>
      </p:sp>
      <p:sp>
        <p:nvSpPr>
          <p:cNvPr id="8" name="TextBox 7"/>
          <p:cNvSpPr txBox="1"/>
          <p:nvPr/>
        </p:nvSpPr>
        <p:spPr>
          <a:xfrm>
            <a:off x="530352" y="1143000"/>
            <a:ext cx="11064240" cy="822960"/>
          </a:xfrm>
          <a:prstGeom prst="rect">
            <a:avLst/>
          </a:prstGeom>
          <a:noFill/>
        </p:spPr>
        <p:txBody>
          <a:bodyPr wrap="square" lIns="0" rIns="0" tIns="0" bIns="0" anchor="t"/>
          <a:lstStyle/>
          <a:p>
            <a:pPr algn="l">
              <a:spcBef>
                <a:spcPts val="0"/>
              </a:spcBef>
              <a:spcAft>
                <a:spcPts val="0"/>
              </a:spcAft>
            </a:pPr>
            <a:r>
              <a:rPr sz="1400" b="0" i="0">
                <a:solidFill>
                  <a:srgbClr val="072A33"/>
                </a:solidFill>
                <a:latin typeface="Figtree"/>
                <a:rFonts ascii="Figtree" hAnsi="Figtree" cs="Figtree" eastAsia="Figtree"/>
              </a:rPr>
              <a:t>The real competitor is WhatsApp and a neighbour’s number. App rivals are fixed price catalogs like Karsaaz and Urban Company style booking, plus OLX style hunting. We run local bids within about 5 km so the household sees prices and chooses before anyone arrives.</a:t>
            </a:r>
          </a:p>
        </p:txBody>
      </p:sp>
      <p:sp>
        <p:nvSpPr>
          <p:cNvPr id="9" name="Rectangle 8"/>
          <p:cNvSpPr/>
          <p:nvPr/>
        </p:nvSpPr>
        <p:spPr>
          <a:xfrm>
            <a:off x="530352" y="2148840"/>
            <a:ext cx="1920240" cy="438912"/>
          </a:xfrm>
          <a:prstGeom prst="rect">
            <a:avLst/>
          </a:prstGeom>
          <a:solidFill>
            <a:srgbClr val="072A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 y="2240280"/>
            <a:ext cx="1773936" cy="292608"/>
          </a:xfrm>
          <a:prstGeom prst="rect">
            <a:avLst/>
          </a:prstGeom>
          <a:noFill/>
        </p:spPr>
        <p:txBody>
          <a:bodyPr wrap="square" lIns="0" rIns="0" tIns="0" bIns="0" anchor="t"/>
          <a:lstStyle/>
          <a:p>
            <a:pPr algn="l">
              <a:spcBef>
                <a:spcPts val="0"/>
              </a:spcBef>
              <a:spcAft>
                <a:spcPts val="0"/>
              </a:spcAft>
            </a:pPr>
            <a:r>
              <a:rPr sz="1200" b="1" i="0">
                <a:solidFill>
                  <a:srgbClr val="FFFFFF"/>
                </a:solidFill>
                <a:latin typeface="Figtree"/>
                <a:rFonts ascii="Figtree" hAnsi="Figtree" cs="Figtree" eastAsia="Figtree"/>
              </a:rPr>
              <a:t/>
            </a:r>
          </a:p>
        </p:txBody>
      </p:sp>
      <p:sp>
        <p:nvSpPr>
          <p:cNvPr id="11" name="Rectangle 10"/>
          <p:cNvSpPr/>
          <p:nvPr/>
        </p:nvSpPr>
        <p:spPr>
          <a:xfrm>
            <a:off x="2450592" y="2148840"/>
            <a:ext cx="2926080" cy="438912"/>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542032" y="2240280"/>
            <a:ext cx="2779776" cy="292608"/>
          </a:xfrm>
          <a:prstGeom prst="rect">
            <a:avLst/>
          </a:prstGeom>
          <a:noFill/>
        </p:spPr>
        <p:txBody>
          <a:bodyPr wrap="square" lIns="0" rIns="0" tIns="0" bIns="0" anchor="t"/>
          <a:lstStyle/>
          <a:p>
            <a:pPr algn="l">
              <a:spcBef>
                <a:spcPts val="0"/>
              </a:spcBef>
              <a:spcAft>
                <a:spcPts val="0"/>
              </a:spcAft>
            </a:pPr>
            <a:r>
              <a:rPr sz="1200" b="1" i="0">
                <a:solidFill>
                  <a:srgbClr val="FFFFFF"/>
                </a:solidFill>
                <a:latin typeface="Figtree"/>
                <a:rFonts ascii="Figtree" hAnsi="Figtree" cs="Figtree" eastAsia="Figtree"/>
              </a:rPr>
              <a:t>WhatsApp / neighbour</a:t>
            </a:r>
          </a:p>
        </p:txBody>
      </p:sp>
      <p:sp>
        <p:nvSpPr>
          <p:cNvPr id="13" name="Rectangle 12"/>
          <p:cNvSpPr/>
          <p:nvPr/>
        </p:nvSpPr>
        <p:spPr>
          <a:xfrm>
            <a:off x="5376672" y="2148840"/>
            <a:ext cx="2926080" cy="438912"/>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468112" y="2240280"/>
            <a:ext cx="2779776" cy="292608"/>
          </a:xfrm>
          <a:prstGeom prst="rect">
            <a:avLst/>
          </a:prstGeom>
          <a:noFill/>
        </p:spPr>
        <p:txBody>
          <a:bodyPr wrap="square" lIns="0" rIns="0" tIns="0" bIns="0" anchor="t"/>
          <a:lstStyle/>
          <a:p>
            <a:pPr algn="l">
              <a:spcBef>
                <a:spcPts val="0"/>
              </a:spcBef>
              <a:spcAft>
                <a:spcPts val="0"/>
              </a:spcAft>
            </a:pPr>
            <a:r>
              <a:rPr sz="1200" b="1" i="0">
                <a:solidFill>
                  <a:srgbClr val="FFFFFF"/>
                </a:solidFill>
                <a:latin typeface="Figtree"/>
                <a:rFonts ascii="Figtree" hAnsi="Figtree" cs="Figtree" eastAsia="Figtree"/>
              </a:rPr>
              <a:t>Catalog apps</a:t>
            </a:r>
          </a:p>
        </p:txBody>
      </p:sp>
      <p:sp>
        <p:nvSpPr>
          <p:cNvPr id="15" name="Rectangle 14"/>
          <p:cNvSpPr/>
          <p:nvPr/>
        </p:nvSpPr>
        <p:spPr>
          <a:xfrm>
            <a:off x="8302752" y="2148840"/>
            <a:ext cx="3108960" cy="438912"/>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394192" y="2240280"/>
            <a:ext cx="2962656" cy="292608"/>
          </a:xfrm>
          <a:prstGeom prst="rect">
            <a:avLst/>
          </a:prstGeom>
          <a:noFill/>
        </p:spPr>
        <p:txBody>
          <a:bodyPr wrap="square" lIns="0" rIns="0" tIns="0" bIns="0" anchor="t"/>
          <a:lstStyle/>
          <a:p>
            <a:pPr algn="l">
              <a:spcBef>
                <a:spcPts val="0"/>
              </a:spcBef>
              <a:spcAft>
                <a:spcPts val="0"/>
              </a:spcAft>
            </a:pPr>
            <a:r>
              <a:rPr sz="1200" b="1" i="0">
                <a:solidFill>
                  <a:srgbClr val="FFFFFF"/>
                </a:solidFill>
                <a:latin typeface="Figtree"/>
                <a:rFonts ascii="Figtree" hAnsi="Figtree" cs="Figtree" eastAsia="Figtree"/>
              </a:rPr>
              <a:t>Kam Karwao</a:t>
            </a:r>
          </a:p>
        </p:txBody>
      </p:sp>
      <p:sp>
        <p:nvSpPr>
          <p:cNvPr id="17" name="Rectangle 16"/>
          <p:cNvSpPr/>
          <p:nvPr/>
        </p:nvSpPr>
        <p:spPr>
          <a:xfrm>
            <a:off x="530352" y="2587752"/>
            <a:ext cx="1920240" cy="658368"/>
          </a:xfrm>
          <a:prstGeom prst="rect">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1792" y="2752344"/>
            <a:ext cx="1773936" cy="384048"/>
          </a:xfrm>
          <a:prstGeom prst="rect">
            <a:avLst/>
          </a:prstGeom>
          <a:noFill/>
        </p:spPr>
        <p:txBody>
          <a:bodyPr wrap="square" lIns="0" rIns="0" tIns="0" bIns="0" anchor="t"/>
          <a:lstStyle/>
          <a:p>
            <a:pPr algn="l">
              <a:spcBef>
                <a:spcPts val="0"/>
              </a:spcBef>
              <a:spcAft>
                <a:spcPts val="0"/>
              </a:spcAft>
            </a:pPr>
            <a:r>
              <a:rPr sz="1300" b="1" i="0">
                <a:solidFill>
                  <a:srgbClr val="072A33"/>
                </a:solidFill>
                <a:latin typeface="Figtree"/>
                <a:rFonts ascii="Figtree" hAnsi="Figtree" cs="Figtree" eastAsia="Figtree"/>
              </a:rPr>
              <a:t>Price</a:t>
            </a:r>
          </a:p>
        </p:txBody>
      </p:sp>
      <p:sp>
        <p:nvSpPr>
          <p:cNvPr id="19" name="Rectangle 18"/>
          <p:cNvSpPr/>
          <p:nvPr/>
        </p:nvSpPr>
        <p:spPr>
          <a:xfrm>
            <a:off x="2450592" y="2587752"/>
            <a:ext cx="2926080" cy="658368"/>
          </a:xfrm>
          <a:prstGeom prst="rect">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2542032" y="2752344"/>
            <a:ext cx="2779776" cy="384048"/>
          </a:xfrm>
          <a:prstGeom prst="rect">
            <a:avLst/>
          </a:prstGeom>
          <a:noFill/>
        </p:spPr>
        <p:txBody>
          <a:bodyPr wrap="square" lIns="0" rIns="0" tIns="0" bIns="0" anchor="t"/>
          <a:lstStyle/>
          <a:p>
            <a:pPr algn="l">
              <a:spcBef>
                <a:spcPts val="0"/>
              </a:spcBef>
              <a:spcAft>
                <a:spcPts val="0"/>
              </a:spcAft>
            </a:pPr>
            <a:r>
              <a:rPr sz="1300" b="0" i="0">
                <a:solidFill>
                  <a:srgbClr val="072A33"/>
                </a:solidFill>
                <a:latin typeface="Figtree"/>
                <a:rFonts ascii="Figtree" hAnsi="Figtree" cs="Figtree" eastAsia="Figtree"/>
              </a:rPr>
              <a:t>At the door</a:t>
            </a:r>
          </a:p>
        </p:txBody>
      </p:sp>
      <p:sp>
        <p:nvSpPr>
          <p:cNvPr id="21" name="Rectangle 20"/>
          <p:cNvSpPr/>
          <p:nvPr/>
        </p:nvSpPr>
        <p:spPr>
          <a:xfrm>
            <a:off x="5376672" y="2587752"/>
            <a:ext cx="2926080" cy="658368"/>
          </a:xfrm>
          <a:prstGeom prst="rect">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68112" y="2752344"/>
            <a:ext cx="2779776" cy="384048"/>
          </a:xfrm>
          <a:prstGeom prst="rect">
            <a:avLst/>
          </a:prstGeom>
          <a:noFill/>
        </p:spPr>
        <p:txBody>
          <a:bodyPr wrap="square" lIns="0" rIns="0" tIns="0" bIns="0" anchor="t"/>
          <a:lstStyle/>
          <a:p>
            <a:pPr algn="l">
              <a:spcBef>
                <a:spcPts val="0"/>
              </a:spcBef>
              <a:spcAft>
                <a:spcPts val="0"/>
              </a:spcAft>
            </a:pPr>
            <a:r>
              <a:rPr sz="1300" b="0" i="0">
                <a:solidFill>
                  <a:srgbClr val="072A33"/>
                </a:solidFill>
                <a:latin typeface="Figtree"/>
                <a:rFonts ascii="Figtree" hAnsi="Figtree" cs="Figtree" eastAsia="Figtree"/>
              </a:rPr>
              <a:t>List / dispatch</a:t>
            </a:r>
          </a:p>
        </p:txBody>
      </p:sp>
      <p:sp>
        <p:nvSpPr>
          <p:cNvPr id="23" name="Rectangle 22"/>
          <p:cNvSpPr/>
          <p:nvPr/>
        </p:nvSpPr>
        <p:spPr>
          <a:xfrm>
            <a:off x="8302752" y="2587752"/>
            <a:ext cx="3108960" cy="658368"/>
          </a:xfrm>
          <a:prstGeom prst="rect">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394192" y="2752344"/>
            <a:ext cx="2962656" cy="384048"/>
          </a:xfrm>
          <a:prstGeom prst="rect">
            <a:avLst/>
          </a:prstGeom>
          <a:noFill/>
        </p:spPr>
        <p:txBody>
          <a:bodyPr wrap="square" lIns="0" rIns="0" tIns="0" bIns="0" anchor="t"/>
          <a:lstStyle/>
          <a:p>
            <a:pPr algn="l">
              <a:spcBef>
                <a:spcPts val="0"/>
              </a:spcBef>
              <a:spcAft>
                <a:spcPts val="0"/>
              </a:spcAft>
            </a:pPr>
            <a:r>
              <a:rPr sz="1300" b="1" i="0">
                <a:solidFill>
                  <a:srgbClr val="072A33"/>
                </a:solidFill>
                <a:latin typeface="Figtree"/>
                <a:rFonts ascii="Figtree" hAnsi="Figtree" cs="Figtree" eastAsia="Figtree"/>
              </a:rPr>
              <a:t>Bids you see first</a:t>
            </a:r>
          </a:p>
        </p:txBody>
      </p:sp>
      <p:sp>
        <p:nvSpPr>
          <p:cNvPr id="25" name="Rectangle 24"/>
          <p:cNvSpPr/>
          <p:nvPr/>
        </p:nvSpPr>
        <p:spPr>
          <a:xfrm>
            <a:off x="530352" y="3246120"/>
            <a:ext cx="1920240" cy="658368"/>
          </a:xfrm>
          <a:prstGeom prst="rect">
            <a:avLst/>
          </a:prstGeom>
          <a:solidFill>
            <a:srgbClr val="E3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21792" y="3410712"/>
            <a:ext cx="1773936" cy="384048"/>
          </a:xfrm>
          <a:prstGeom prst="rect">
            <a:avLst/>
          </a:prstGeom>
          <a:noFill/>
        </p:spPr>
        <p:txBody>
          <a:bodyPr wrap="square" lIns="0" rIns="0" tIns="0" bIns="0" anchor="t"/>
          <a:lstStyle/>
          <a:p>
            <a:pPr algn="l">
              <a:spcBef>
                <a:spcPts val="0"/>
              </a:spcBef>
              <a:spcAft>
                <a:spcPts val="0"/>
              </a:spcAft>
            </a:pPr>
            <a:r>
              <a:rPr sz="1300" b="1" i="0">
                <a:solidFill>
                  <a:srgbClr val="072A33"/>
                </a:solidFill>
                <a:latin typeface="Figtree"/>
                <a:rFonts ascii="Figtree" hAnsi="Figtree" cs="Figtree" eastAsia="Figtree"/>
              </a:rPr>
              <a:t>Record</a:t>
            </a:r>
          </a:p>
        </p:txBody>
      </p:sp>
      <p:sp>
        <p:nvSpPr>
          <p:cNvPr id="27" name="Rectangle 26"/>
          <p:cNvSpPr/>
          <p:nvPr/>
        </p:nvSpPr>
        <p:spPr>
          <a:xfrm>
            <a:off x="2450592" y="3246120"/>
            <a:ext cx="2926080" cy="658368"/>
          </a:xfrm>
          <a:prstGeom prst="rect">
            <a:avLst/>
          </a:prstGeom>
          <a:solidFill>
            <a:srgbClr val="E3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2542032" y="3410712"/>
            <a:ext cx="2779776" cy="384048"/>
          </a:xfrm>
          <a:prstGeom prst="rect">
            <a:avLst/>
          </a:prstGeom>
          <a:noFill/>
        </p:spPr>
        <p:txBody>
          <a:bodyPr wrap="square" lIns="0" rIns="0" tIns="0" bIns="0" anchor="t"/>
          <a:lstStyle/>
          <a:p>
            <a:pPr algn="l">
              <a:spcBef>
                <a:spcPts val="0"/>
              </a:spcBef>
              <a:spcAft>
                <a:spcPts val="0"/>
              </a:spcAft>
            </a:pPr>
            <a:r>
              <a:rPr sz="1300" b="0" i="0">
                <a:solidFill>
                  <a:srgbClr val="072A33"/>
                </a:solidFill>
                <a:latin typeface="Figtree"/>
                <a:rFonts ascii="Figtree" hAnsi="Figtree" cs="Figtree" eastAsia="Figtree"/>
              </a:rPr>
              <a:t>Chat scrolls away</a:t>
            </a:r>
          </a:p>
        </p:txBody>
      </p:sp>
      <p:sp>
        <p:nvSpPr>
          <p:cNvPr id="29" name="Rectangle 28"/>
          <p:cNvSpPr/>
          <p:nvPr/>
        </p:nvSpPr>
        <p:spPr>
          <a:xfrm>
            <a:off x="5376672" y="3246120"/>
            <a:ext cx="2926080" cy="658368"/>
          </a:xfrm>
          <a:prstGeom prst="rect">
            <a:avLst/>
          </a:prstGeom>
          <a:solidFill>
            <a:srgbClr val="E3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468112" y="3410712"/>
            <a:ext cx="2779776" cy="384048"/>
          </a:xfrm>
          <a:prstGeom prst="rect">
            <a:avLst/>
          </a:prstGeom>
          <a:noFill/>
        </p:spPr>
        <p:txBody>
          <a:bodyPr wrap="square" lIns="0" rIns="0" tIns="0" bIns="0" anchor="t"/>
          <a:lstStyle/>
          <a:p>
            <a:pPr algn="l">
              <a:spcBef>
                <a:spcPts val="0"/>
              </a:spcBef>
              <a:spcAft>
                <a:spcPts val="0"/>
              </a:spcAft>
            </a:pPr>
            <a:r>
              <a:rPr sz="1300" b="0" i="0">
                <a:solidFill>
                  <a:srgbClr val="072A33"/>
                </a:solidFill>
                <a:latin typeface="Figtree"/>
                <a:rFonts ascii="Figtree" hAnsi="Figtree" cs="Figtree" eastAsia="Figtree"/>
              </a:rPr>
              <a:t>Booking SKU</a:t>
            </a:r>
          </a:p>
        </p:txBody>
      </p:sp>
      <p:sp>
        <p:nvSpPr>
          <p:cNvPr id="31" name="Rectangle 30"/>
          <p:cNvSpPr/>
          <p:nvPr/>
        </p:nvSpPr>
        <p:spPr>
          <a:xfrm>
            <a:off x="8302752" y="3246120"/>
            <a:ext cx="3108960" cy="658368"/>
          </a:xfrm>
          <a:prstGeom prst="rect">
            <a:avLst/>
          </a:prstGeom>
          <a:solidFill>
            <a:srgbClr val="E3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94192" y="3410712"/>
            <a:ext cx="2962656" cy="384048"/>
          </a:xfrm>
          <a:prstGeom prst="rect">
            <a:avLst/>
          </a:prstGeom>
          <a:noFill/>
        </p:spPr>
        <p:txBody>
          <a:bodyPr wrap="square" lIns="0" rIns="0" tIns="0" bIns="0" anchor="t"/>
          <a:lstStyle/>
          <a:p>
            <a:pPr algn="l">
              <a:spcBef>
                <a:spcPts val="0"/>
              </a:spcBef>
              <a:spcAft>
                <a:spcPts val="0"/>
              </a:spcAft>
            </a:pPr>
            <a:r>
              <a:rPr sz="1300" b="1" i="0">
                <a:solidFill>
                  <a:srgbClr val="072A33"/>
                </a:solidFill>
                <a:latin typeface="Figtree"/>
                <a:rFonts ascii="Figtree" hAnsi="Figtree" cs="Figtree" eastAsia="Figtree"/>
              </a:rPr>
              <a:t>Ledger on the job</a:t>
            </a:r>
          </a:p>
        </p:txBody>
      </p:sp>
      <p:sp>
        <p:nvSpPr>
          <p:cNvPr id="33" name="Rectangle 32"/>
          <p:cNvSpPr/>
          <p:nvPr/>
        </p:nvSpPr>
        <p:spPr>
          <a:xfrm>
            <a:off x="530352" y="3904488"/>
            <a:ext cx="1920240" cy="658368"/>
          </a:xfrm>
          <a:prstGeom prst="rect">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21792" y="4069080"/>
            <a:ext cx="1773936" cy="384048"/>
          </a:xfrm>
          <a:prstGeom prst="rect">
            <a:avLst/>
          </a:prstGeom>
          <a:noFill/>
        </p:spPr>
        <p:txBody>
          <a:bodyPr wrap="square" lIns="0" rIns="0" tIns="0" bIns="0" anchor="t"/>
          <a:lstStyle/>
          <a:p>
            <a:pPr algn="l">
              <a:spcBef>
                <a:spcPts val="0"/>
              </a:spcBef>
              <a:spcAft>
                <a:spcPts val="0"/>
              </a:spcAft>
            </a:pPr>
            <a:r>
              <a:rPr sz="1300" b="1" i="0">
                <a:solidFill>
                  <a:srgbClr val="072A33"/>
                </a:solidFill>
                <a:latin typeface="Figtree"/>
                <a:rFonts ascii="Figtree" hAnsi="Figtree" cs="Figtree" eastAsia="Figtree"/>
              </a:rPr>
              <a:t>Model</a:t>
            </a:r>
          </a:p>
        </p:txBody>
      </p:sp>
      <p:sp>
        <p:nvSpPr>
          <p:cNvPr id="35" name="Rectangle 34"/>
          <p:cNvSpPr/>
          <p:nvPr/>
        </p:nvSpPr>
        <p:spPr>
          <a:xfrm>
            <a:off x="2450592" y="3904488"/>
            <a:ext cx="2926080" cy="658368"/>
          </a:xfrm>
          <a:prstGeom prst="rect">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2542032" y="4069080"/>
            <a:ext cx="2779776" cy="384048"/>
          </a:xfrm>
          <a:prstGeom prst="rect">
            <a:avLst/>
          </a:prstGeom>
          <a:noFill/>
        </p:spPr>
        <p:txBody>
          <a:bodyPr wrap="square" lIns="0" rIns="0" tIns="0" bIns="0" anchor="t"/>
          <a:lstStyle/>
          <a:p>
            <a:pPr algn="l">
              <a:spcBef>
                <a:spcPts val="0"/>
              </a:spcBef>
              <a:spcAft>
                <a:spcPts val="0"/>
              </a:spcAft>
            </a:pPr>
            <a:r>
              <a:rPr sz="1300" b="0" i="0">
                <a:solidFill>
                  <a:srgbClr val="072A33"/>
                </a:solidFill>
                <a:latin typeface="Figtree"/>
                <a:rFonts ascii="Figtree" hAnsi="Figtree" cs="Figtree" eastAsia="Figtree"/>
              </a:rPr>
              <a:t>Informal</a:t>
            </a:r>
          </a:p>
        </p:txBody>
      </p:sp>
      <p:sp>
        <p:nvSpPr>
          <p:cNvPr id="37" name="Rectangle 36"/>
          <p:cNvSpPr/>
          <p:nvPr/>
        </p:nvSpPr>
        <p:spPr>
          <a:xfrm>
            <a:off x="5376672" y="3904488"/>
            <a:ext cx="2926080" cy="658368"/>
          </a:xfrm>
          <a:prstGeom prst="rect">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5468112" y="4069080"/>
            <a:ext cx="2779776" cy="384048"/>
          </a:xfrm>
          <a:prstGeom prst="rect">
            <a:avLst/>
          </a:prstGeom>
          <a:noFill/>
        </p:spPr>
        <p:txBody>
          <a:bodyPr wrap="square" lIns="0" rIns="0" tIns="0" bIns="0" anchor="t"/>
          <a:lstStyle/>
          <a:p>
            <a:pPr algn="l">
              <a:spcBef>
                <a:spcPts val="0"/>
              </a:spcBef>
              <a:spcAft>
                <a:spcPts val="0"/>
              </a:spcAft>
            </a:pPr>
            <a:r>
              <a:rPr sz="1300" b="0" i="0">
                <a:solidFill>
                  <a:srgbClr val="072A33"/>
                </a:solidFill>
                <a:latin typeface="Figtree"/>
                <a:rFonts ascii="Figtree" hAnsi="Figtree" cs="Figtree" eastAsia="Figtree"/>
              </a:rPr>
              <a:t>Directory / dispatch</a:t>
            </a:r>
          </a:p>
        </p:txBody>
      </p:sp>
      <p:sp>
        <p:nvSpPr>
          <p:cNvPr id="39" name="Rectangle 38"/>
          <p:cNvSpPr/>
          <p:nvPr/>
        </p:nvSpPr>
        <p:spPr>
          <a:xfrm>
            <a:off x="8302752" y="3904488"/>
            <a:ext cx="3108960" cy="658368"/>
          </a:xfrm>
          <a:prstGeom prst="rect">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8394192" y="4069080"/>
            <a:ext cx="2962656" cy="384048"/>
          </a:xfrm>
          <a:prstGeom prst="rect">
            <a:avLst/>
          </a:prstGeom>
          <a:noFill/>
        </p:spPr>
        <p:txBody>
          <a:bodyPr wrap="square" lIns="0" rIns="0" tIns="0" bIns="0" anchor="t"/>
          <a:lstStyle/>
          <a:p>
            <a:pPr algn="l">
              <a:spcBef>
                <a:spcPts val="0"/>
              </a:spcBef>
              <a:spcAft>
                <a:spcPts val="0"/>
              </a:spcAft>
            </a:pPr>
            <a:r>
              <a:rPr sz="1300" b="1" i="0">
                <a:solidFill>
                  <a:srgbClr val="072A33"/>
                </a:solidFill>
                <a:latin typeface="Figtree"/>
                <a:rFonts ascii="Figtree" hAnsi="Figtree" cs="Figtree" eastAsia="Figtree"/>
              </a:rPr>
              <a:t>Bid marketplace</a:t>
            </a:r>
          </a:p>
        </p:txBody>
      </p:sp>
      <p:sp>
        <p:nvSpPr>
          <p:cNvPr id="41" name="Rectangle 40"/>
          <p:cNvSpPr/>
          <p:nvPr/>
        </p:nvSpPr>
        <p:spPr>
          <a:xfrm>
            <a:off x="530352" y="4562856"/>
            <a:ext cx="1920240" cy="658368"/>
          </a:xfrm>
          <a:prstGeom prst="rect">
            <a:avLst/>
          </a:prstGeom>
          <a:solidFill>
            <a:srgbClr val="E3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621792" y="4727448"/>
            <a:ext cx="1773936" cy="384048"/>
          </a:xfrm>
          <a:prstGeom prst="rect">
            <a:avLst/>
          </a:prstGeom>
          <a:noFill/>
        </p:spPr>
        <p:txBody>
          <a:bodyPr wrap="square" lIns="0" rIns="0" tIns="0" bIns="0" anchor="t"/>
          <a:lstStyle/>
          <a:p>
            <a:pPr algn="l">
              <a:spcBef>
                <a:spcPts val="0"/>
              </a:spcBef>
              <a:spcAft>
                <a:spcPts val="0"/>
              </a:spcAft>
            </a:pPr>
            <a:r>
              <a:rPr sz="1300" b="1" i="0">
                <a:solidFill>
                  <a:srgbClr val="072A33"/>
                </a:solidFill>
                <a:latin typeface="Figtree"/>
                <a:rFonts ascii="Figtree" hAnsi="Figtree" cs="Figtree" eastAsia="Figtree"/>
              </a:rPr>
              <a:t>Radius</a:t>
            </a:r>
          </a:p>
        </p:txBody>
      </p:sp>
      <p:sp>
        <p:nvSpPr>
          <p:cNvPr id="43" name="Rectangle 42"/>
          <p:cNvSpPr/>
          <p:nvPr/>
        </p:nvSpPr>
        <p:spPr>
          <a:xfrm>
            <a:off x="2450592" y="4562856"/>
            <a:ext cx="2926080" cy="658368"/>
          </a:xfrm>
          <a:prstGeom prst="rect">
            <a:avLst/>
          </a:prstGeom>
          <a:solidFill>
            <a:srgbClr val="E3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2542032" y="4727448"/>
            <a:ext cx="2779776" cy="384048"/>
          </a:xfrm>
          <a:prstGeom prst="rect">
            <a:avLst/>
          </a:prstGeom>
          <a:noFill/>
        </p:spPr>
        <p:txBody>
          <a:bodyPr wrap="square" lIns="0" rIns="0" tIns="0" bIns="0" anchor="t"/>
          <a:lstStyle/>
          <a:p>
            <a:pPr algn="l">
              <a:spcBef>
                <a:spcPts val="0"/>
              </a:spcBef>
              <a:spcAft>
                <a:spcPts val="0"/>
              </a:spcAft>
            </a:pPr>
            <a:r>
              <a:rPr sz="1300" b="0" i="0">
                <a:solidFill>
                  <a:srgbClr val="072A33"/>
                </a:solidFill>
                <a:latin typeface="Figtree"/>
                <a:rFonts ascii="Figtree" hAnsi="Figtree" cs="Figtree" eastAsia="Figtree"/>
              </a:rPr>
              <a:t>Whoever answers</a:t>
            </a:r>
          </a:p>
        </p:txBody>
      </p:sp>
      <p:sp>
        <p:nvSpPr>
          <p:cNvPr id="45" name="Rectangle 44"/>
          <p:cNvSpPr/>
          <p:nvPr/>
        </p:nvSpPr>
        <p:spPr>
          <a:xfrm>
            <a:off x="5376672" y="4562856"/>
            <a:ext cx="2926080" cy="658368"/>
          </a:xfrm>
          <a:prstGeom prst="rect">
            <a:avLst/>
          </a:prstGeom>
          <a:solidFill>
            <a:srgbClr val="E3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5468112" y="4727448"/>
            <a:ext cx="2779776" cy="384048"/>
          </a:xfrm>
          <a:prstGeom prst="rect">
            <a:avLst/>
          </a:prstGeom>
          <a:noFill/>
        </p:spPr>
        <p:txBody>
          <a:bodyPr wrap="square" lIns="0" rIns="0" tIns="0" bIns="0" anchor="t"/>
          <a:lstStyle/>
          <a:p>
            <a:pPr algn="l">
              <a:spcBef>
                <a:spcPts val="0"/>
              </a:spcBef>
              <a:spcAft>
                <a:spcPts val="0"/>
              </a:spcAft>
            </a:pPr>
            <a:r>
              <a:rPr sz="1300" b="0" i="0">
                <a:solidFill>
                  <a:srgbClr val="072A33"/>
                </a:solidFill>
                <a:latin typeface="Figtree"/>
                <a:rFonts ascii="Figtree" hAnsi="Figtree" cs="Figtree" eastAsia="Figtree"/>
              </a:rPr>
              <a:t>Citywide list</a:t>
            </a:r>
          </a:p>
        </p:txBody>
      </p:sp>
      <p:sp>
        <p:nvSpPr>
          <p:cNvPr id="47" name="Rectangle 46"/>
          <p:cNvSpPr/>
          <p:nvPr/>
        </p:nvSpPr>
        <p:spPr>
          <a:xfrm>
            <a:off x="8302752" y="4562856"/>
            <a:ext cx="3108960" cy="658368"/>
          </a:xfrm>
          <a:prstGeom prst="rect">
            <a:avLst/>
          </a:prstGeom>
          <a:solidFill>
            <a:srgbClr val="E3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8394192" y="4727448"/>
            <a:ext cx="2962656" cy="384048"/>
          </a:xfrm>
          <a:prstGeom prst="rect">
            <a:avLst/>
          </a:prstGeom>
          <a:noFill/>
        </p:spPr>
        <p:txBody>
          <a:bodyPr wrap="square" lIns="0" rIns="0" tIns="0" bIns="0" anchor="t"/>
          <a:lstStyle/>
          <a:p>
            <a:pPr algn="l">
              <a:spcBef>
                <a:spcPts val="0"/>
              </a:spcBef>
              <a:spcAft>
                <a:spcPts val="0"/>
              </a:spcAft>
            </a:pPr>
            <a:r>
              <a:rPr sz="1300" b="1" i="0">
                <a:solidFill>
                  <a:srgbClr val="072A33"/>
                </a:solidFill>
                <a:latin typeface="Figtree"/>
                <a:rFonts ascii="Figtree" hAnsi="Figtree" cs="Figtree" eastAsia="Figtree"/>
              </a:rPr>
              <a:t>About 5 km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7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UNFAIR ADVANTAGE</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200" b="1" i="0">
                <a:solidFill>
                  <a:srgbClr val="072A33"/>
                </a:solidFill>
                <a:latin typeface="Figtree"/>
                <a:rFonts ascii="Figtree" hAnsi="Figtree" cs="Figtree" eastAsia="Figtree"/>
              </a:rPr>
              <a:t>Mechanic + supply bar + working stack.</a:t>
            </a:r>
          </a:p>
        </p:txBody>
      </p:sp>
      <p:sp>
        <p:nvSpPr>
          <p:cNvPr id="8" name="TextBox 7"/>
          <p:cNvSpPr txBox="1"/>
          <p:nvPr/>
        </p:nvSpPr>
        <p:spPr>
          <a:xfrm>
            <a:off x="530352" y="1188720"/>
            <a:ext cx="11064240" cy="2011680"/>
          </a:xfrm>
          <a:prstGeom prst="rect">
            <a:avLst/>
          </a:prstGeom>
          <a:noFill/>
        </p:spPr>
        <p:txBody>
          <a:bodyPr wrap="square" lIns="0" rIns="0" tIns="0" bIns="0" anchor="t"/>
          <a:lstStyle/>
          <a:p>
            <a:pPr algn="l">
              <a:spcBef>
                <a:spcPts val="0"/>
              </a:spcBef>
              <a:spcAft>
                <a:spcPts val="0"/>
              </a:spcAft>
            </a:pPr>
            <a:r>
              <a:rPr sz="1500" b="0" i="0">
                <a:solidFill>
                  <a:srgbClr val="072A33"/>
                </a:solidFill>
                <a:latin typeface="Figtree"/>
                <a:rFonts ascii="Figtree" hAnsi="Figtree" cs="Figtree" eastAsia="Figtree"/>
              </a:rPr>
              <a:t>We win on the mechanic and the supply bar, not a patent. Customer-side bidding inside about 5 km, with CNIC-checked and field-visited professionals, is rare where WhatsApp and fixed-price catalogs dominate. The consumer app, Admin desk, and wallet rail are already live, so one city sector of jobs and bids becomes proprietary local demand data before we expand.</a:t>
            </a:r>
          </a:p>
        </p:txBody>
      </p:sp>
      <p:sp>
        <p:nvSpPr>
          <p:cNvPr id="9" name="Rounded Rectangle 8"/>
          <p:cNvSpPr/>
          <p:nvPr/>
        </p:nvSpPr>
        <p:spPr>
          <a:xfrm>
            <a:off x="530352" y="3474720"/>
            <a:ext cx="2633472" cy="224028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3232" y="3703320"/>
            <a:ext cx="2267712" cy="457200"/>
          </a:xfrm>
          <a:prstGeom prst="rect">
            <a:avLst/>
          </a:prstGeom>
          <a:noFill/>
        </p:spPr>
        <p:txBody>
          <a:bodyPr wrap="square" lIns="0" rIns="0" tIns="0" bIns="0" anchor="t"/>
          <a:lstStyle/>
          <a:p>
            <a:pPr algn="l">
              <a:spcBef>
                <a:spcPts val="0"/>
              </a:spcBef>
              <a:spcAft>
                <a:spcPts val="0"/>
              </a:spcAft>
            </a:pPr>
            <a:r>
              <a:rPr sz="1500" b="1" i="0">
                <a:solidFill>
                  <a:srgbClr val="0891B2"/>
                </a:solidFill>
                <a:latin typeface="Figtree"/>
                <a:rFonts ascii="Figtree" hAnsi="Figtree" cs="Figtree" eastAsia="Figtree"/>
              </a:rPr>
              <a:t>Bidding loop</a:t>
            </a:r>
          </a:p>
        </p:txBody>
      </p:sp>
      <p:sp>
        <p:nvSpPr>
          <p:cNvPr id="11" name="TextBox 10"/>
          <p:cNvSpPr txBox="1"/>
          <p:nvPr/>
        </p:nvSpPr>
        <p:spPr>
          <a:xfrm>
            <a:off x="713232" y="4251960"/>
            <a:ext cx="2267712" cy="1188720"/>
          </a:xfrm>
          <a:prstGeom prst="rect">
            <a:avLst/>
          </a:prstGeom>
          <a:noFill/>
        </p:spPr>
        <p:txBody>
          <a:bodyPr wrap="square" lIns="0" rIns="0" tIns="0" bIns="0" anchor="t"/>
          <a:lstStyle/>
          <a:p>
            <a:pPr algn="l">
              <a:spcBef>
                <a:spcPts val="0"/>
              </a:spcBef>
              <a:spcAft>
                <a:spcPts val="0"/>
              </a:spcAft>
            </a:pPr>
            <a:r>
              <a:rPr sz="1400" b="0" i="0">
                <a:solidFill>
                  <a:srgbClr val="072A33"/>
                </a:solidFill>
                <a:latin typeface="Figtree"/>
                <a:rFonts ascii="Figtree" hAnsi="Figtree" cs="Figtree" eastAsia="Figtree"/>
              </a:rPr>
              <a:t>Customer-side offers inside about 5 km.</a:t>
            </a:r>
          </a:p>
        </p:txBody>
      </p:sp>
      <p:sp>
        <p:nvSpPr>
          <p:cNvPr id="12" name="Rounded Rectangle 11"/>
          <p:cNvSpPr/>
          <p:nvPr/>
        </p:nvSpPr>
        <p:spPr>
          <a:xfrm>
            <a:off x="3328416" y="3474720"/>
            <a:ext cx="2633472" cy="224028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11296" y="3703320"/>
            <a:ext cx="2267712" cy="457200"/>
          </a:xfrm>
          <a:prstGeom prst="rect">
            <a:avLst/>
          </a:prstGeom>
          <a:noFill/>
        </p:spPr>
        <p:txBody>
          <a:bodyPr wrap="square" lIns="0" rIns="0" tIns="0" bIns="0" anchor="t"/>
          <a:lstStyle/>
          <a:p>
            <a:pPr algn="l">
              <a:spcBef>
                <a:spcPts val="0"/>
              </a:spcBef>
              <a:spcAft>
                <a:spcPts val="0"/>
              </a:spcAft>
            </a:pPr>
            <a:r>
              <a:rPr sz="1500" b="1" i="0">
                <a:solidFill>
                  <a:srgbClr val="0891B2"/>
                </a:solidFill>
                <a:latin typeface="Figtree"/>
                <a:rFonts ascii="Figtree" hAnsi="Figtree" cs="Figtree" eastAsia="Figtree"/>
              </a:rPr>
              <a:t>Trust bar</a:t>
            </a:r>
          </a:p>
        </p:txBody>
      </p:sp>
      <p:sp>
        <p:nvSpPr>
          <p:cNvPr id="14" name="TextBox 13"/>
          <p:cNvSpPr txBox="1"/>
          <p:nvPr/>
        </p:nvSpPr>
        <p:spPr>
          <a:xfrm>
            <a:off x="3511296" y="4251960"/>
            <a:ext cx="2267712" cy="1188720"/>
          </a:xfrm>
          <a:prstGeom prst="rect">
            <a:avLst/>
          </a:prstGeom>
          <a:noFill/>
        </p:spPr>
        <p:txBody>
          <a:bodyPr wrap="square" lIns="0" rIns="0" tIns="0" bIns="0" anchor="t"/>
          <a:lstStyle/>
          <a:p>
            <a:pPr algn="l">
              <a:spcBef>
                <a:spcPts val="0"/>
              </a:spcBef>
              <a:spcAft>
                <a:spcPts val="0"/>
              </a:spcAft>
            </a:pPr>
            <a:r>
              <a:rPr sz="1400" b="0" i="0">
                <a:solidFill>
                  <a:srgbClr val="072A33"/>
                </a:solidFill>
                <a:latin typeface="Figtree"/>
                <a:rFonts ascii="Figtree" hAnsi="Figtree" cs="Figtree" eastAsia="Figtree"/>
              </a:rPr>
              <a:t>CNIC + field visit before Pros go live.</a:t>
            </a:r>
          </a:p>
        </p:txBody>
      </p:sp>
      <p:sp>
        <p:nvSpPr>
          <p:cNvPr id="15" name="Rounded Rectangle 14"/>
          <p:cNvSpPr/>
          <p:nvPr/>
        </p:nvSpPr>
        <p:spPr>
          <a:xfrm>
            <a:off x="6126480" y="3474720"/>
            <a:ext cx="2633472" cy="224028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09360" y="3703320"/>
            <a:ext cx="2267712" cy="457200"/>
          </a:xfrm>
          <a:prstGeom prst="rect">
            <a:avLst/>
          </a:prstGeom>
          <a:noFill/>
        </p:spPr>
        <p:txBody>
          <a:bodyPr wrap="square" lIns="0" rIns="0" tIns="0" bIns="0" anchor="t"/>
          <a:lstStyle/>
          <a:p>
            <a:pPr algn="l">
              <a:spcBef>
                <a:spcPts val="0"/>
              </a:spcBef>
              <a:spcAft>
                <a:spcPts val="0"/>
              </a:spcAft>
            </a:pPr>
            <a:r>
              <a:rPr sz="1500" b="1" i="0">
                <a:solidFill>
                  <a:srgbClr val="0891B2"/>
                </a:solidFill>
                <a:latin typeface="Figtree"/>
                <a:rFonts ascii="Figtree" hAnsi="Figtree" cs="Figtree" eastAsia="Figtree"/>
              </a:rPr>
              <a:t>Stack owned</a:t>
            </a:r>
          </a:p>
        </p:txBody>
      </p:sp>
      <p:sp>
        <p:nvSpPr>
          <p:cNvPr id="17" name="TextBox 16"/>
          <p:cNvSpPr txBox="1"/>
          <p:nvPr/>
        </p:nvSpPr>
        <p:spPr>
          <a:xfrm>
            <a:off x="6309360" y="4251960"/>
            <a:ext cx="2267712" cy="1188720"/>
          </a:xfrm>
          <a:prstGeom prst="rect">
            <a:avLst/>
          </a:prstGeom>
          <a:noFill/>
        </p:spPr>
        <p:txBody>
          <a:bodyPr wrap="square" lIns="0" rIns="0" tIns="0" bIns="0" anchor="t"/>
          <a:lstStyle/>
          <a:p>
            <a:pPr algn="l">
              <a:spcBef>
                <a:spcPts val="0"/>
              </a:spcBef>
              <a:spcAft>
                <a:spcPts val="0"/>
              </a:spcAft>
            </a:pPr>
            <a:r>
              <a:rPr sz="1400" b="0" i="0">
                <a:solidFill>
                  <a:srgbClr val="072A33"/>
                </a:solidFill>
                <a:latin typeface="Figtree"/>
                <a:rFonts ascii="Figtree" hAnsi="Figtree" cs="Figtree" eastAsia="Figtree"/>
              </a:rPr>
              <a:t>App, API, Admin, wallet already running.</a:t>
            </a:r>
          </a:p>
        </p:txBody>
      </p:sp>
      <p:sp>
        <p:nvSpPr>
          <p:cNvPr id="18" name="Rounded Rectangle 17"/>
          <p:cNvSpPr/>
          <p:nvPr/>
        </p:nvSpPr>
        <p:spPr>
          <a:xfrm>
            <a:off x="8924544" y="3474720"/>
            <a:ext cx="2633472" cy="224028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07424" y="3703320"/>
            <a:ext cx="2267712" cy="457200"/>
          </a:xfrm>
          <a:prstGeom prst="rect">
            <a:avLst/>
          </a:prstGeom>
          <a:noFill/>
        </p:spPr>
        <p:txBody>
          <a:bodyPr wrap="square" lIns="0" rIns="0" tIns="0" bIns="0" anchor="t"/>
          <a:lstStyle/>
          <a:p>
            <a:pPr algn="l">
              <a:spcBef>
                <a:spcPts val="0"/>
              </a:spcBef>
              <a:spcAft>
                <a:spcPts val="0"/>
              </a:spcAft>
            </a:pPr>
            <a:r>
              <a:rPr sz="1500" b="1" i="0">
                <a:solidFill>
                  <a:srgbClr val="0891B2"/>
                </a:solidFill>
                <a:latin typeface="Figtree"/>
                <a:rFonts ascii="Figtree" hAnsi="Figtree" cs="Figtree" eastAsia="Figtree"/>
              </a:rPr>
              <a:t>Local data</a:t>
            </a:r>
          </a:p>
        </p:txBody>
      </p:sp>
      <p:sp>
        <p:nvSpPr>
          <p:cNvPr id="20" name="TextBox 19"/>
          <p:cNvSpPr txBox="1"/>
          <p:nvPr/>
        </p:nvSpPr>
        <p:spPr>
          <a:xfrm>
            <a:off x="9107424" y="4251960"/>
            <a:ext cx="2267712" cy="1188720"/>
          </a:xfrm>
          <a:prstGeom prst="rect">
            <a:avLst/>
          </a:prstGeom>
          <a:noFill/>
        </p:spPr>
        <p:txBody>
          <a:bodyPr wrap="square" lIns="0" rIns="0" tIns="0" bIns="0" anchor="t"/>
          <a:lstStyle/>
          <a:p>
            <a:pPr algn="l">
              <a:spcBef>
                <a:spcPts val="0"/>
              </a:spcBef>
              <a:spcAft>
                <a:spcPts val="0"/>
              </a:spcAft>
            </a:pPr>
            <a:r>
              <a:rPr sz="1400" b="0" i="0">
                <a:solidFill>
                  <a:srgbClr val="072A33"/>
                </a:solidFill>
                <a:latin typeface="Figtree"/>
                <a:rFonts ascii="Figtree" hAnsi="Figtree" cs="Figtree" eastAsia="Figtree"/>
              </a:rPr>
              <a:t>Sector jobs and bids compound into a moat.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8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VELOCITY  ·  LAST 30 DAYS</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200" b="1" i="0">
                <a:solidFill>
                  <a:srgbClr val="072A33"/>
                </a:solidFill>
                <a:latin typeface="Figtree"/>
                <a:rFonts ascii="Figtree" hAnsi="Figtree" cs="Figtree" eastAsia="Figtree"/>
              </a:rPr>
              <a:t>Shipping weekly. Not inventing GMV.</a:t>
            </a:r>
          </a:p>
        </p:txBody>
      </p:sp>
      <p:sp>
        <p:nvSpPr>
          <p:cNvPr id="8" name="TextBox 7"/>
          <p:cNvSpPr txBox="1"/>
          <p:nvPr/>
        </p:nvSpPr>
        <p:spPr>
          <a:xfrm>
            <a:off x="530352" y="1143000"/>
            <a:ext cx="11064240" cy="1920240"/>
          </a:xfrm>
          <a:prstGeom prst="rect">
            <a:avLst/>
          </a:prstGeom>
          <a:noFill/>
        </p:spPr>
        <p:txBody>
          <a:bodyPr wrap="square" lIns="0" rIns="0" tIns="0" bIns="0" anchor="t"/>
          <a:lstStyle/>
          <a:p>
            <a:pPr algn="l">
              <a:spcBef>
                <a:spcPts val="0"/>
              </a:spcBef>
              <a:spcAft>
                <a:spcPts val="0"/>
              </a:spcAft>
            </a:pPr>
            <a:r>
              <a:rPr sz="1400" b="0" i="0">
                <a:solidFill>
                  <a:srgbClr val="072A33"/>
                </a:solidFill>
                <a:latin typeface="Figtree"/>
                <a:rFonts ascii="Figtree" hAnsi="Figtree" cs="Figtree" eastAsia="Figtree"/>
              </a:rPr>
              <a:t>Shipped rapid QA builds of the consumer app on Android and iOS TestFlight (through 1.0.64+), fixed physical-device crashes and session loops, and hardened the hire loop (accept bids, hired map with directions, in-job chat with photos). Advanced store readiness (Play-signed AAB on disk, privacy/terms, report and block). Prepared investor materials and G-15 door flyers. Product is built; no invented live GMV.</a:t>
            </a:r>
          </a:p>
        </p:txBody>
      </p:sp>
      <p:sp>
        <p:nvSpPr>
          <p:cNvPr id="9" name="TextBox 8"/>
          <p:cNvSpPr txBox="1"/>
          <p:nvPr/>
        </p:nvSpPr>
        <p:spPr>
          <a:xfrm>
            <a:off x="530352" y="3200400"/>
            <a:ext cx="11064240" cy="320040"/>
          </a:xfrm>
          <a:prstGeom prst="rect">
            <a:avLst/>
          </a:prstGeom>
          <a:noFill/>
        </p:spPr>
        <p:txBody>
          <a:bodyPr wrap="square" lIns="0" rIns="0" tIns="0" bIns="0" anchor="t"/>
          <a:lstStyle/>
          <a:p>
            <a:pPr algn="l">
              <a:spcBef>
                <a:spcPts val="0"/>
              </a:spcBef>
              <a:spcAft>
                <a:spcPts val="0"/>
              </a:spcAft>
            </a:pPr>
            <a:r>
              <a:rPr sz="1400" b="1" i="0">
                <a:solidFill>
                  <a:srgbClr val="0891B2"/>
                </a:solidFill>
                <a:latin typeface="Figtree"/>
                <a:rFonts ascii="Figtree" hAnsi="Figtree" cs="Figtree" eastAsia="Figtree"/>
              </a:rPr>
              <a:t>Technical milestones</a:t>
            </a:r>
          </a:p>
        </p:txBody>
      </p:sp>
      <p:sp>
        <p:nvSpPr>
          <p:cNvPr id="10" name="TextBox 9"/>
          <p:cNvSpPr txBox="1"/>
          <p:nvPr/>
        </p:nvSpPr>
        <p:spPr>
          <a:xfrm>
            <a:off x="530352" y="3566160"/>
            <a:ext cx="11064240" cy="2011680"/>
          </a:xfrm>
          <a:prstGeom prst="rect">
            <a:avLst/>
          </a:prstGeom>
          <a:noFill/>
        </p:spPr>
        <p:txBody>
          <a:bodyPr wrap="square" lIns="0" rIns="0" tIns="0" bIns="0" anchor="t"/>
          <a:lstStyle/>
          <a:p>
            <a:pPr algn="l">
              <a:spcBef>
                <a:spcPts val="0"/>
              </a:spcBef>
              <a:spcAft>
                <a:spcPts val="0"/>
              </a:spcAft>
            </a:pPr>
            <a:r>
              <a:rPr sz="1400" b="0" i="0">
                <a:solidFill>
                  <a:srgbClr val="072A33"/>
                </a:solidFill>
                <a:latin typeface="Figtree"/>
                <a:rFonts ascii="Figtree" hAnsi="Figtree" cs="Figtree" eastAsia="Figtree"/>
              </a:rPr>
              <a:t>Working product beyond prototype: live API with realtime bidding (api.kamkarwao.com), iOS/Android Customer+Professional app with QA and TestFlight builds, Admin desk, wallet rails, CNIC/pro checks, waitlist site. Play-signed AAB on disk. No patent. No invented live GMV.</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9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MARKET  ·  SOM ONLY</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400" b="1" i="0">
                <a:solidFill>
                  <a:srgbClr val="072A33"/>
                </a:solidFill>
                <a:latin typeface="Figtree"/>
                <a:rFonts ascii="Figtree" hAnsi="Figtree" cs="Figtree" eastAsia="Figtree"/>
              </a:rPr>
              <a:t>SOM we will defend: PKR 50M.</a:t>
            </a:r>
          </a:p>
        </p:txBody>
      </p:sp>
      <p:sp>
        <p:nvSpPr>
          <p:cNvPr id="8" name="Rounded Rectangle 7"/>
          <p:cNvSpPr/>
          <p:nvPr/>
        </p:nvSpPr>
        <p:spPr>
          <a:xfrm>
            <a:off x="530352" y="1188720"/>
            <a:ext cx="5394960" cy="310896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0392" y="1463040"/>
            <a:ext cx="4754880" cy="365760"/>
          </a:xfrm>
          <a:prstGeom prst="rect">
            <a:avLst/>
          </a:prstGeom>
          <a:noFill/>
        </p:spPr>
        <p:txBody>
          <a:bodyPr wrap="square" lIns="0" rIns="0" tIns="0" bIns="0" anchor="t"/>
          <a:lstStyle/>
          <a:p>
            <a:pPr algn="l">
              <a:spcBef>
                <a:spcPts val="0"/>
              </a:spcBef>
              <a:spcAft>
                <a:spcPts val="0"/>
              </a:spcAft>
            </a:pPr>
            <a:r>
              <a:rPr sz="1400" b="1" i="0">
                <a:solidFill>
                  <a:srgbClr val="0891B2"/>
                </a:solidFill>
                <a:latin typeface="Figtree"/>
                <a:rFonts ascii="Figtree" hAnsi="Figtree" cs="Figtree" eastAsia="Figtree"/>
              </a:rPr>
              <a:t>18-month SOM</a:t>
            </a:r>
          </a:p>
        </p:txBody>
      </p:sp>
      <p:sp>
        <p:nvSpPr>
          <p:cNvPr id="10" name="TextBox 9"/>
          <p:cNvSpPr txBox="1"/>
          <p:nvPr/>
        </p:nvSpPr>
        <p:spPr>
          <a:xfrm>
            <a:off x="850392" y="1965960"/>
            <a:ext cx="4754880" cy="640080"/>
          </a:xfrm>
          <a:prstGeom prst="rect">
            <a:avLst/>
          </a:prstGeom>
          <a:noFill/>
        </p:spPr>
        <p:txBody>
          <a:bodyPr wrap="square" lIns="0" rIns="0" tIns="0" bIns="0" anchor="t"/>
          <a:lstStyle/>
          <a:p>
            <a:pPr algn="l">
              <a:spcBef>
                <a:spcPts val="0"/>
              </a:spcBef>
              <a:spcAft>
                <a:spcPts val="0"/>
              </a:spcAft>
            </a:pPr>
            <a:r>
              <a:rPr sz="4000" b="1" i="0">
                <a:solidFill>
                  <a:srgbClr val="072A33"/>
                </a:solidFill>
                <a:latin typeface="Figtree"/>
                <a:rFonts ascii="Figtree" hAnsi="Figtree" cs="Figtree" eastAsia="Figtree"/>
              </a:rPr>
              <a:t>PKR 50M</a:t>
            </a:r>
          </a:p>
        </p:txBody>
      </p:sp>
      <p:sp>
        <p:nvSpPr>
          <p:cNvPr id="11" name="TextBox 10"/>
          <p:cNvSpPr txBox="1"/>
          <p:nvPr/>
        </p:nvSpPr>
        <p:spPr>
          <a:xfrm>
            <a:off x="850392" y="2743200"/>
            <a:ext cx="4754880" cy="1097280"/>
          </a:xfrm>
          <a:prstGeom prst="rect">
            <a:avLst/>
          </a:prstGeom>
          <a:noFill/>
        </p:spPr>
        <p:txBody>
          <a:bodyPr wrap="square" lIns="0" rIns="0" tIns="0" bIns="0" anchor="t"/>
          <a:lstStyle/>
          <a:p>
            <a:pPr algn="l">
              <a:spcBef>
                <a:spcPts val="0"/>
              </a:spcBef>
              <a:spcAft>
                <a:spcPts val="0"/>
              </a:spcAft>
            </a:pPr>
            <a:r>
              <a:rPr sz="1600" b="0" i="0">
                <a:solidFill>
                  <a:srgbClr val="5B7A82"/>
                </a:solidFill>
                <a:latin typeface="Figtree"/>
                <a:rFonts ascii="Figtree" hAnsi="Figtree" cs="Figtree" eastAsia="Figtree"/>
              </a:rPr>
              <a:t>25,000 jobs × PKR 2,000
Islamabad / twin cities · 3 trades</a:t>
            </a:r>
          </a:p>
        </p:txBody>
      </p:sp>
      <p:sp>
        <p:nvSpPr>
          <p:cNvPr id="12" name="Rounded Rectangle 11"/>
          <p:cNvSpPr/>
          <p:nvPr/>
        </p:nvSpPr>
        <p:spPr>
          <a:xfrm>
            <a:off x="6153912" y="1188720"/>
            <a:ext cx="5440680" cy="3108960"/>
          </a:xfrm>
          <a:prstGeom prst="roundRect">
            <a:avLst>
              <a:gd name="adj" fmla="val 8000"/>
            </a:avLst>
          </a:prstGeom>
          <a:solidFill>
            <a:srgbClr val="E3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73952" y="1463040"/>
            <a:ext cx="4846320" cy="365760"/>
          </a:xfrm>
          <a:prstGeom prst="rect">
            <a:avLst/>
          </a:prstGeom>
          <a:noFill/>
        </p:spPr>
        <p:txBody>
          <a:bodyPr wrap="square" lIns="0" rIns="0" tIns="0" bIns="0" anchor="t"/>
          <a:lstStyle/>
          <a:p>
            <a:pPr algn="l">
              <a:spcBef>
                <a:spcPts val="0"/>
              </a:spcBef>
              <a:spcAft>
                <a:spcPts val="0"/>
              </a:spcAft>
            </a:pPr>
            <a:r>
              <a:rPr sz="1400" b="1" i="0">
                <a:solidFill>
                  <a:srgbClr val="0891B2"/>
                </a:solidFill>
                <a:latin typeface="Figtree"/>
                <a:rFonts ascii="Figtree" hAnsi="Figtree" cs="Figtree" eastAsia="Figtree"/>
              </a:rPr>
              <a:t>What this is not</a:t>
            </a:r>
          </a:p>
        </p:txBody>
      </p:sp>
      <p:sp>
        <p:nvSpPr>
          <p:cNvPr id="14" name="TextBox 13"/>
          <p:cNvSpPr txBox="1"/>
          <p:nvPr/>
        </p:nvSpPr>
        <p:spPr>
          <a:xfrm>
            <a:off x="6473952" y="1965960"/>
            <a:ext cx="4846320" cy="2011680"/>
          </a:xfrm>
          <a:prstGeom prst="rect">
            <a:avLst/>
          </a:prstGeom>
          <a:noFill/>
        </p:spPr>
        <p:txBody>
          <a:bodyPr wrap="square" lIns="0" rIns="0" tIns="0" bIns="0" anchor="t"/>
          <a:lstStyle/>
          <a:p>
            <a:pPr algn="l">
              <a:spcBef>
                <a:spcPts val="0"/>
              </a:spcBef>
              <a:spcAft>
                <a:spcPts val="0"/>
              </a:spcAft>
            </a:pPr>
            <a:r>
              <a:rPr sz="1500" b="0" i="0">
                <a:solidFill>
                  <a:srgbClr val="072A33"/>
                </a:solidFill>
                <a:latin typeface="Figtree"/>
                <a:rFonts ascii="Figtree" hAnsi="Figtree" cs="Figtree" eastAsia="Figtree"/>
              </a:rPr>
              <a:t>Not live GMV today.
Not year-one platform revenue (take starts later).
Not the full twin-city SAM (~PKR 1.6B).
Ticket from local Islamabad price lists.</a:t>
            </a:r>
          </a:p>
        </p:txBody>
      </p:sp>
      <p:sp>
        <p:nvSpPr>
          <p:cNvPr id="15" name="TextBox 14"/>
          <p:cNvSpPr txBox="1"/>
          <p:nvPr/>
        </p:nvSpPr>
        <p:spPr>
          <a:xfrm>
            <a:off x="530352" y="4572000"/>
            <a:ext cx="11064240" cy="1280160"/>
          </a:xfrm>
          <a:prstGeom prst="rect">
            <a:avLst/>
          </a:prstGeom>
          <a:noFill/>
        </p:spPr>
        <p:txBody>
          <a:bodyPr wrap="square" lIns="0" rIns="0" tIns="0" bIns="0" anchor="t"/>
          <a:lstStyle/>
          <a:p>
            <a:pPr algn="l">
              <a:spcBef>
                <a:spcPts val="0"/>
              </a:spcBef>
              <a:spcAft>
                <a:spcPts val="0"/>
              </a:spcAft>
            </a:pPr>
            <a:r>
              <a:rPr sz="1400" b="0" i="0">
                <a:solidFill>
                  <a:srgbClr val="5B7A82"/>
                </a:solidFill>
                <a:latin typeface="Figtree"/>
                <a:rFonts ascii="Figtree" hAnsi="Figtree" cs="Figtree" eastAsia="Figtree"/>
              </a:rPr>
              <a:t>SOM = 25,000 completed jobs × PKR 2,000 = PKR 50M (about $179k). 18-month Islamabad / twin-city launch plan for electrician, plumber, and AC only. Plan target, not live GMV. Not the full twin-city launch SAM of about PKR 1.6B.</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10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LEARNING</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200" b="1" i="0">
                <a:solidFill>
                  <a:srgbClr val="072A33"/>
                </a:solidFill>
                <a:latin typeface="Figtree"/>
                <a:rFonts ascii="Figtree" hAnsi="Figtree" cs="Figtree" eastAsia="Figtree"/>
              </a:rPr>
              <a:t>What we stopped believing.</a:t>
            </a:r>
          </a:p>
        </p:txBody>
      </p:sp>
      <p:sp>
        <p:nvSpPr>
          <p:cNvPr id="8" name="Rounded Rectangle 7"/>
          <p:cNvSpPr/>
          <p:nvPr/>
        </p:nvSpPr>
        <p:spPr>
          <a:xfrm>
            <a:off x="530352" y="1143000"/>
            <a:ext cx="5440680" cy="4572000"/>
          </a:xfrm>
          <a:prstGeom prst="roundRect">
            <a:avLst>
              <a:gd name="adj" fmla="val 7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30352" y="1143000"/>
            <a:ext cx="91440" cy="4572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86384" y="1344168"/>
            <a:ext cx="5001768" cy="4114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What did not work</a:t>
            </a:r>
          </a:p>
        </p:txBody>
      </p:sp>
      <p:sp>
        <p:nvSpPr>
          <p:cNvPr id="11" name="TextBox 10"/>
          <p:cNvSpPr txBox="1"/>
          <p:nvPr/>
        </p:nvSpPr>
        <p:spPr>
          <a:xfrm>
            <a:off x="786384" y="1828800"/>
            <a:ext cx="5001768" cy="365760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Wide catalog thinking did not work for us: many services, citywide coverage, and store QR codes before the app was live. Empty maps and empty bids kill trust at the door. We learned not to pitch households before nearby professionals are seeded. Now we stay on three trades, one sector at a time, pros first, and no store promises until the links are real.</a:t>
            </a:r>
          </a:p>
        </p:txBody>
      </p:sp>
      <p:sp>
        <p:nvSpPr>
          <p:cNvPr id="12" name="Rounded Rectangle 11"/>
          <p:cNvSpPr/>
          <p:nvPr/>
        </p:nvSpPr>
        <p:spPr>
          <a:xfrm>
            <a:off x="6153912" y="1143000"/>
            <a:ext cx="5440680" cy="4572000"/>
          </a:xfrm>
          <a:prstGeom prst="roundRect">
            <a:avLst>
              <a:gd name="adj" fmla="val 7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53912" y="1143000"/>
            <a:ext cx="91440" cy="4572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9944" y="1344168"/>
            <a:ext cx="5001768" cy="411480"/>
          </a:xfrm>
          <a:prstGeom prst="rect">
            <a:avLst/>
          </a:prstGeom>
          <a:noFill/>
        </p:spPr>
        <p:txBody>
          <a:bodyPr wrap="square" lIns="0" rIns="0" tIns="0" bIns="0" anchor="t"/>
          <a:lstStyle/>
          <a:p>
            <a:pPr algn="l">
              <a:spcBef>
                <a:spcPts val="0"/>
              </a:spcBef>
              <a:spcAft>
                <a:spcPts val="0"/>
              </a:spcAft>
            </a:pPr>
            <a:r>
              <a:rPr sz="1600" b="1" i="0">
                <a:solidFill>
                  <a:srgbClr val="072A33"/>
                </a:solidFill>
                <a:latin typeface="Figtree"/>
                <a:rFonts ascii="Figtree" hAnsi="Figtree" cs="Figtree" eastAsia="Figtree"/>
              </a:rPr>
              <a:t>Belief change</a:t>
            </a:r>
          </a:p>
        </p:txBody>
      </p:sp>
      <p:sp>
        <p:nvSpPr>
          <p:cNvPr id="15" name="TextBox 14"/>
          <p:cNvSpPr txBox="1"/>
          <p:nvPr/>
        </p:nvSpPr>
        <p:spPr>
          <a:xfrm>
            <a:off x="6409944" y="1828800"/>
            <a:ext cx="5001768" cy="365760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Six months ago I assumed households mainly cared about the cheapest handyman and would behave like a fixed-price catalog shopper. I no longer believe that. What they actually protect is trust and clarity: who is coming, what it will cost before anyone is at the door, and that someone nearby can actually show up.</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5B7A82"/>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5B7A82"/>
                </a:solidFill>
                <a:latin typeface="Figtree"/>
                <a:rFonts ascii="Figtree" hAnsi="Figtree" cs="Figtree" eastAsia="Figtree"/>
              </a:rPr>
              <a:t>11  /  12</a:t>
            </a:r>
          </a:p>
        </p:txBody>
      </p:sp>
      <p:sp>
        <p:nvSpPr>
          <p:cNvPr id="6" name="TextBox 5"/>
          <p:cNvSpPr txBox="1"/>
          <p:nvPr/>
        </p:nvSpPr>
        <p:spPr>
          <a:xfrm>
            <a:off x="530352" y="164592"/>
            <a:ext cx="11064240" cy="201168"/>
          </a:xfrm>
          <a:prstGeom prst="rect">
            <a:avLst/>
          </a:prstGeom>
          <a:noFill/>
        </p:spPr>
        <p:txBody>
          <a:bodyPr wrap="square" lIns="0" rIns="0" tIns="0" bIns="0" anchor="t"/>
          <a:lstStyle/>
          <a:p>
            <a:pPr algn="l">
              <a:spcBef>
                <a:spcPts val="0"/>
              </a:spcBef>
              <a:spcAft>
                <a:spcPts val="0"/>
              </a:spcAft>
            </a:pPr>
            <a:r>
              <a:rPr sz="1100" b="1" i="0">
                <a:solidFill>
                  <a:srgbClr val="0891B2"/>
                </a:solidFill>
                <a:latin typeface="Figtree"/>
                <a:rFonts ascii="Figtree" hAnsi="Figtree" cs="Figtree" eastAsia="Figtree"/>
              </a:rPr>
              <a:t>TEAM  ·  DEMO</a:t>
            </a:r>
          </a:p>
        </p:txBody>
      </p:sp>
      <p:sp>
        <p:nvSpPr>
          <p:cNvPr id="7" name="TextBox 6"/>
          <p:cNvSpPr txBox="1"/>
          <p:nvPr/>
        </p:nvSpPr>
        <p:spPr>
          <a:xfrm>
            <a:off x="530352" y="420624"/>
            <a:ext cx="11064240" cy="566928"/>
          </a:xfrm>
          <a:prstGeom prst="rect">
            <a:avLst/>
          </a:prstGeom>
          <a:noFill/>
        </p:spPr>
        <p:txBody>
          <a:bodyPr wrap="square" lIns="0" rIns="0" tIns="0" bIns="0" anchor="t"/>
          <a:lstStyle/>
          <a:p>
            <a:pPr algn="l">
              <a:spcBef>
                <a:spcPts val="0"/>
              </a:spcBef>
              <a:spcAft>
                <a:spcPts val="0"/>
              </a:spcAft>
            </a:pPr>
            <a:r>
              <a:rPr sz="2200" b="1" i="0">
                <a:solidFill>
                  <a:srgbClr val="072A33"/>
                </a:solidFill>
                <a:latin typeface="Figtree"/>
                <a:rFonts ascii="Figtree" hAnsi="Figtree" cs="Figtree" eastAsia="Figtree"/>
              </a:rPr>
              <a:t>Built by the founder. Ready to show.</a:t>
            </a:r>
          </a:p>
        </p:txBody>
      </p:sp>
      <p:sp>
        <p:nvSpPr>
          <p:cNvPr id="8" name="TextBox 7"/>
          <p:cNvSpPr txBox="1"/>
          <p:nvPr/>
        </p:nvSpPr>
        <p:spPr>
          <a:xfrm>
            <a:off x="530352" y="1143000"/>
            <a:ext cx="11064240" cy="1280160"/>
          </a:xfrm>
          <a:prstGeom prst="rect">
            <a:avLst/>
          </a:prstGeom>
          <a:noFill/>
        </p:spPr>
        <p:txBody>
          <a:bodyPr wrap="square" lIns="0" rIns="0" tIns="0" bIns="0" anchor="t"/>
          <a:lstStyle/>
          <a:p>
            <a:pPr algn="l">
              <a:spcBef>
                <a:spcPts val="0"/>
              </a:spcBef>
              <a:spcAft>
                <a:spcPts val="0"/>
              </a:spcAft>
            </a:pPr>
            <a:r>
              <a:rPr sz="1600" b="0" i="0">
                <a:solidFill>
                  <a:srgbClr val="072A33"/>
                </a:solidFill>
                <a:latin typeface="Figtree"/>
                <a:rFonts ascii="Figtree" hAnsi="Figtree" cs="Figtree" eastAsia="Figtree"/>
              </a:rPr>
              <a:t>Hamza Khan, founder. Built the product end to end (consumer app, API, Admin). Company frame: Protovoid. Islamabad-based. Looking for the right co-founder / advisor seat as density grows.</a:t>
            </a:r>
          </a:p>
        </p:txBody>
      </p:sp>
      <p:sp>
        <p:nvSpPr>
          <p:cNvPr id="9" name="Rounded Rectangle 8"/>
          <p:cNvSpPr/>
          <p:nvPr/>
        </p:nvSpPr>
        <p:spPr>
          <a:xfrm>
            <a:off x="530352" y="2743200"/>
            <a:ext cx="3566160" cy="237744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2971800"/>
            <a:ext cx="3163824" cy="411480"/>
          </a:xfrm>
          <a:prstGeom prst="rect">
            <a:avLst/>
          </a:prstGeom>
          <a:noFill/>
        </p:spPr>
        <p:txBody>
          <a:bodyPr wrap="square" lIns="0" rIns="0" tIns="0" bIns="0" anchor="t"/>
          <a:lstStyle/>
          <a:p>
            <a:pPr algn="l">
              <a:spcBef>
                <a:spcPts val="0"/>
              </a:spcBef>
              <a:spcAft>
                <a:spcPts val="0"/>
              </a:spcAft>
            </a:pPr>
            <a:r>
              <a:rPr sz="1500" b="1" i="0">
                <a:solidFill>
                  <a:srgbClr val="0891B2"/>
                </a:solidFill>
                <a:latin typeface="Figtree"/>
                <a:rFonts ascii="Figtree" hAnsi="Figtree" cs="Figtree" eastAsia="Figtree"/>
              </a:rPr>
              <a:t>QA builds (Android)</a:t>
            </a:r>
          </a:p>
        </p:txBody>
      </p:sp>
      <p:sp>
        <p:nvSpPr>
          <p:cNvPr id="11" name="TextBox 10"/>
          <p:cNvSpPr txBox="1"/>
          <p:nvPr/>
        </p:nvSpPr>
        <p:spPr>
          <a:xfrm>
            <a:off x="731520" y="3520440"/>
            <a:ext cx="3163824" cy="1280160"/>
          </a:xfrm>
          <a:prstGeom prst="rect">
            <a:avLst/>
          </a:prstGeom>
          <a:noFill/>
        </p:spPr>
        <p:txBody>
          <a:bodyPr wrap="square" lIns="0" rIns="0" tIns="0" bIns="0" anchor="t"/>
          <a:lstStyle/>
          <a:p>
            <a:pPr algn="l">
              <a:spcBef>
                <a:spcPts val="0"/>
              </a:spcBef>
              <a:spcAft>
                <a:spcPts val="0"/>
              </a:spcAft>
            </a:pPr>
            <a:r>
              <a:rPr sz="1200" b="0" i="0">
                <a:solidFill>
                  <a:srgbClr val="072A33"/>
                </a:solidFill>
                <a:latin typeface="Figtree"/>
                <a:rFonts ascii="Figtree" hAnsi="Figtree" cs="Figtree" eastAsia="Figtree"/>
              </a:rPr>
              <a:t>https://kamkarwao-web.hamza-khan-669.workers.dev/qa/</a:t>
            </a:r>
          </a:p>
        </p:txBody>
      </p:sp>
      <p:sp>
        <p:nvSpPr>
          <p:cNvPr id="12" name="Rounded Rectangle 11"/>
          <p:cNvSpPr/>
          <p:nvPr/>
        </p:nvSpPr>
        <p:spPr>
          <a:xfrm>
            <a:off x="4261104" y="2743200"/>
            <a:ext cx="3566160" cy="237744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462272" y="2971800"/>
            <a:ext cx="3163824" cy="411480"/>
          </a:xfrm>
          <a:prstGeom prst="rect">
            <a:avLst/>
          </a:prstGeom>
          <a:noFill/>
        </p:spPr>
        <p:txBody>
          <a:bodyPr wrap="square" lIns="0" rIns="0" tIns="0" bIns="0" anchor="t"/>
          <a:lstStyle/>
          <a:p>
            <a:pPr algn="l">
              <a:spcBef>
                <a:spcPts val="0"/>
              </a:spcBef>
              <a:spcAft>
                <a:spcPts val="0"/>
              </a:spcAft>
            </a:pPr>
            <a:r>
              <a:rPr sz="1500" b="1" i="0">
                <a:solidFill>
                  <a:srgbClr val="0891B2"/>
                </a:solidFill>
                <a:latin typeface="Figtree"/>
                <a:rFonts ascii="Figtree" hAnsi="Figtree" cs="Figtree" eastAsia="Figtree"/>
              </a:rPr>
              <a:t>Public site / waitlist</a:t>
            </a:r>
          </a:p>
        </p:txBody>
      </p:sp>
      <p:sp>
        <p:nvSpPr>
          <p:cNvPr id="14" name="TextBox 13"/>
          <p:cNvSpPr txBox="1"/>
          <p:nvPr/>
        </p:nvSpPr>
        <p:spPr>
          <a:xfrm>
            <a:off x="4462272" y="3520440"/>
            <a:ext cx="3163824" cy="1280160"/>
          </a:xfrm>
          <a:prstGeom prst="rect">
            <a:avLst/>
          </a:prstGeom>
          <a:noFill/>
        </p:spPr>
        <p:txBody>
          <a:bodyPr wrap="square" lIns="0" rIns="0" tIns="0" bIns="0" anchor="t"/>
          <a:lstStyle/>
          <a:p>
            <a:pPr algn="l">
              <a:spcBef>
                <a:spcPts val="0"/>
              </a:spcBef>
              <a:spcAft>
                <a:spcPts val="0"/>
              </a:spcAft>
            </a:pPr>
            <a:r>
              <a:rPr sz="1200" b="0" i="0">
                <a:solidFill>
                  <a:srgbClr val="072A33"/>
                </a:solidFill>
                <a:latin typeface="Figtree"/>
                <a:rFonts ascii="Figtree" hAnsi="Figtree" cs="Figtree" eastAsia="Figtree"/>
              </a:rPr>
              <a:t>https://kamkarwao.com</a:t>
            </a:r>
          </a:p>
        </p:txBody>
      </p:sp>
      <p:sp>
        <p:nvSpPr>
          <p:cNvPr id="15" name="Rounded Rectangle 14"/>
          <p:cNvSpPr/>
          <p:nvPr/>
        </p:nvSpPr>
        <p:spPr>
          <a:xfrm>
            <a:off x="7991856" y="2743200"/>
            <a:ext cx="3566160" cy="2377440"/>
          </a:xfrm>
          <a:prstGeom prst="roundRect">
            <a:avLst>
              <a:gd name="adj" fmla="val 8000"/>
            </a:avLst>
          </a:prstGeom>
          <a:solidFill>
            <a:srgbClr val="EEF2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193024" y="2971800"/>
            <a:ext cx="3163824" cy="411480"/>
          </a:xfrm>
          <a:prstGeom prst="rect">
            <a:avLst/>
          </a:prstGeom>
          <a:noFill/>
        </p:spPr>
        <p:txBody>
          <a:bodyPr wrap="square" lIns="0" rIns="0" tIns="0" bIns="0" anchor="t"/>
          <a:lstStyle/>
          <a:p>
            <a:pPr algn="l">
              <a:spcBef>
                <a:spcPts val="0"/>
              </a:spcBef>
              <a:spcAft>
                <a:spcPts val="0"/>
              </a:spcAft>
            </a:pPr>
            <a:r>
              <a:rPr sz="1500" b="1" i="0">
                <a:solidFill>
                  <a:srgbClr val="0891B2"/>
                </a:solidFill>
                <a:latin typeface="Figtree"/>
                <a:rFonts ascii="Figtree" hAnsi="Figtree" cs="Figtree" eastAsia="Figtree"/>
              </a:rPr>
              <a:t>API health</a:t>
            </a:r>
          </a:p>
        </p:txBody>
      </p:sp>
      <p:sp>
        <p:nvSpPr>
          <p:cNvPr id="17" name="TextBox 16"/>
          <p:cNvSpPr txBox="1"/>
          <p:nvPr/>
        </p:nvSpPr>
        <p:spPr>
          <a:xfrm>
            <a:off x="8193024" y="3520440"/>
            <a:ext cx="3163824" cy="1280160"/>
          </a:xfrm>
          <a:prstGeom prst="rect">
            <a:avLst/>
          </a:prstGeom>
          <a:noFill/>
        </p:spPr>
        <p:txBody>
          <a:bodyPr wrap="square" lIns="0" rIns="0" tIns="0" bIns="0" anchor="t"/>
          <a:lstStyle/>
          <a:p>
            <a:pPr algn="l">
              <a:spcBef>
                <a:spcPts val="0"/>
              </a:spcBef>
              <a:spcAft>
                <a:spcPts val="0"/>
              </a:spcAft>
            </a:pPr>
            <a:r>
              <a:rPr sz="1200" b="0" i="0">
                <a:solidFill>
                  <a:srgbClr val="072A33"/>
                </a:solidFill>
                <a:latin typeface="Figtree"/>
                <a:rFonts ascii="Figtree" hAnsi="Figtree" cs="Figtree" eastAsia="Figtree"/>
              </a:rPr>
              <a:t>https://api.kamkarwao.com/health/</a:t>
            </a:r>
          </a:p>
        </p:txBody>
      </p:sp>
      <p:sp>
        <p:nvSpPr>
          <p:cNvPr id="18" name="TextBox 17"/>
          <p:cNvSpPr txBox="1"/>
          <p:nvPr/>
        </p:nvSpPr>
        <p:spPr>
          <a:xfrm>
            <a:off x="530352" y="5394960"/>
            <a:ext cx="11064240" cy="640080"/>
          </a:xfrm>
          <a:prstGeom prst="rect">
            <a:avLst/>
          </a:prstGeom>
          <a:noFill/>
        </p:spPr>
        <p:txBody>
          <a:bodyPr wrap="square" lIns="0" rIns="0" tIns="0" bIns="0" anchor="t"/>
          <a:lstStyle/>
          <a:p>
            <a:pPr algn="l">
              <a:spcBef>
                <a:spcPts val="0"/>
              </a:spcBef>
              <a:spcAft>
                <a:spcPts val="0"/>
              </a:spcAft>
            </a:pPr>
            <a:r>
              <a:rPr sz="1300" b="0" i="0">
                <a:solidFill>
                  <a:srgbClr val="5B7A82"/>
                </a:solidFill>
                <a:latin typeface="Figtree"/>
                <a:rFonts ascii="Figtree" hAnsi="Figtree" cs="Figtree" eastAsia="Figtree"/>
              </a:rPr>
              <a:t>iOS is TestFlight by invite. New Professional CNIC approval still uses our Admin desk. Pins only work in live serviceable areas.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072A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 cy="6858000"/>
          </a:xfrm>
          <a:prstGeom prst="rect">
            <a:avLst/>
          </a:prstGeom>
          <a:solidFill>
            <a:srgbClr val="0891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6565392"/>
            <a:ext cx="9326880" cy="219456"/>
          </a:xfrm>
          <a:prstGeom prst="rect">
            <a:avLst/>
          </a:prstGeom>
          <a:noFill/>
        </p:spPr>
        <p:txBody>
          <a:bodyPr wrap="square" lIns="0" rIns="0" tIns="0" bIns="0" anchor="t"/>
          <a:lstStyle/>
          <a:p>
            <a:pPr algn="l">
              <a:spcBef>
                <a:spcPts val="0"/>
              </a:spcBef>
              <a:spcAft>
                <a:spcPts val="0"/>
              </a:spcAft>
            </a:pPr>
            <a:r>
              <a:rPr sz="1000" b="0" i="0">
                <a:solidFill>
                  <a:srgbClr val="9FB9C0"/>
                </a:solidFill>
                <a:latin typeface="Figtree"/>
                <a:rFonts ascii="Figtree" hAnsi="Figtree" cs="Figtree" eastAsia="Figtree"/>
              </a:rPr>
              <a:t>Kam Karwao  ·  Incubator pitch  ·  Not an investor raise deck</a:t>
            </a:r>
          </a:p>
        </p:txBody>
      </p:sp>
      <p:sp>
        <p:nvSpPr>
          <p:cNvPr id="5" name="TextBox 4"/>
          <p:cNvSpPr txBox="1"/>
          <p:nvPr/>
        </p:nvSpPr>
        <p:spPr>
          <a:xfrm>
            <a:off x="10561320" y="6565392"/>
            <a:ext cx="1097280" cy="219456"/>
          </a:xfrm>
          <a:prstGeom prst="rect">
            <a:avLst/>
          </a:prstGeom>
          <a:noFill/>
        </p:spPr>
        <p:txBody>
          <a:bodyPr wrap="square" lIns="0" rIns="0" tIns="0" bIns="0" anchor="t"/>
          <a:lstStyle/>
          <a:p>
            <a:pPr algn="r">
              <a:spcBef>
                <a:spcPts val="0"/>
              </a:spcBef>
              <a:spcAft>
                <a:spcPts val="0"/>
              </a:spcAft>
            </a:pPr>
            <a:r>
              <a:rPr sz="1000" b="0" i="0">
                <a:solidFill>
                  <a:srgbClr val="9FB9C0"/>
                </a:solidFill>
                <a:latin typeface="Figtree"/>
                <a:rFonts ascii="Figtree" hAnsi="Figtree" cs="Figtree" eastAsia="Figtree"/>
              </a:rPr>
              <a:t>12  /  12</a:t>
            </a:r>
          </a:p>
        </p:txBody>
      </p:sp>
      <p:pic>
        <p:nvPicPr>
          <p:cNvPr id="6" name="Picture 5" descr="mark-on-dark.png"/>
          <p:cNvPicPr>
            <a:picLocks noChangeAspect="1"/>
          </p:cNvPicPr>
          <p:nvPr/>
        </p:nvPicPr>
        <p:blipFill>
          <a:blip r:embed="rId2"/>
          <a:stretch>
            <a:fillRect/>
          </a:stretch>
        </p:blipFill>
        <p:spPr>
          <a:xfrm>
            <a:off x="640080" y="1280160"/>
            <a:ext cx="822960" cy="822960"/>
          </a:xfrm>
          <a:prstGeom prst="rect">
            <a:avLst/>
          </a:prstGeom>
        </p:spPr>
      </p:pic>
      <p:sp>
        <p:nvSpPr>
          <p:cNvPr id="7" name="TextBox 6"/>
          <p:cNvSpPr txBox="1"/>
          <p:nvPr/>
        </p:nvSpPr>
        <p:spPr>
          <a:xfrm>
            <a:off x="1645920" y="1371600"/>
            <a:ext cx="9601200" cy="502920"/>
          </a:xfrm>
          <a:prstGeom prst="rect">
            <a:avLst/>
          </a:prstGeom>
          <a:noFill/>
        </p:spPr>
        <p:txBody>
          <a:bodyPr wrap="square" lIns="0" rIns="0" tIns="0" bIns="0" anchor="t"/>
          <a:lstStyle/>
          <a:p>
            <a:pPr algn="l">
              <a:spcBef>
                <a:spcPts val="0"/>
              </a:spcBef>
              <a:spcAft>
                <a:spcPts val="0"/>
              </a:spcAft>
            </a:pPr>
            <a:r>
              <a:rPr sz="2800" b="1" i="0">
                <a:solidFill>
                  <a:srgbClr val="FFFFFF"/>
                </a:solidFill>
                <a:latin typeface="Figtree"/>
                <a:rFonts ascii="Figtree" hAnsi="Figtree" cs="Figtree" eastAsia="Figtree"/>
              </a:rPr>
              <a:t>What we want from an incubator</a:t>
            </a:r>
          </a:p>
        </p:txBody>
      </p:sp>
      <p:sp>
        <p:nvSpPr>
          <p:cNvPr id="8" name="TextBox 7"/>
          <p:cNvSpPr txBox="1"/>
          <p:nvPr/>
        </p:nvSpPr>
        <p:spPr>
          <a:xfrm>
            <a:off x="640080" y="2286000"/>
            <a:ext cx="10972800" cy="1645920"/>
          </a:xfrm>
          <a:prstGeom prst="rect">
            <a:avLst/>
          </a:prstGeom>
          <a:noFill/>
        </p:spPr>
        <p:txBody>
          <a:bodyPr wrap="square" lIns="0" rIns="0" tIns="0" bIns="0" anchor="t"/>
          <a:lstStyle/>
          <a:p>
            <a:pPr algn="l">
              <a:spcBef>
                <a:spcPts val="0"/>
              </a:spcBef>
              <a:spcAft>
                <a:spcPts val="0"/>
              </a:spcAft>
            </a:pPr>
            <a:r>
              <a:rPr sz="1800" b="0" i="0">
                <a:solidFill>
                  <a:srgbClr val="FFFFFF"/>
                </a:solidFill>
                <a:latin typeface="Figtree"/>
                <a:rFonts ascii="Figtree" hAnsi="Figtree" cs="Figtree" eastAsia="Figtree"/>
              </a:rPr>
              <a:t>We want an incubator that helps us densify one Islamabad sector, get store distribution right, and pressure-test the month-13 take switch without inventing GMV. Mentorship on supply seeding, local GTM, and capital readiness.</a:t>
            </a:r>
          </a:p>
        </p:txBody>
      </p:sp>
      <p:sp>
        <p:nvSpPr>
          <p:cNvPr id="9" name="TextBox 8"/>
          <p:cNvSpPr txBox="1"/>
          <p:nvPr/>
        </p:nvSpPr>
        <p:spPr>
          <a:xfrm>
            <a:off x="640080" y="4114800"/>
            <a:ext cx="10972800" cy="731520"/>
          </a:xfrm>
          <a:prstGeom prst="rect">
            <a:avLst/>
          </a:prstGeom>
          <a:noFill/>
        </p:spPr>
        <p:txBody>
          <a:bodyPr wrap="square" lIns="0" rIns="0" tIns="0" bIns="0" anchor="t"/>
          <a:lstStyle/>
          <a:p>
            <a:pPr algn="l">
              <a:spcBef>
                <a:spcPts val="0"/>
              </a:spcBef>
              <a:spcAft>
                <a:spcPts val="0"/>
              </a:spcAft>
            </a:pPr>
            <a:r>
              <a:rPr sz="1600" b="0" i="0">
                <a:solidFill>
                  <a:srgbClr val="9FB9C0"/>
                </a:solidFill>
                <a:latin typeface="Figtree"/>
                <a:rFonts ascii="Figtree" hAnsi="Figtree" cs="Figtree" eastAsia="Figtree"/>
              </a:rPr>
              <a:t>Density in one sector. Honest store path. Mentorship on supply and GTM.
Capital readiness without fake traction.</a:t>
            </a:r>
          </a:p>
        </p:txBody>
      </p:sp>
      <p:sp>
        <p:nvSpPr>
          <p:cNvPr id="10" name="TextBox 9"/>
          <p:cNvSpPr txBox="1"/>
          <p:nvPr/>
        </p:nvSpPr>
        <p:spPr>
          <a:xfrm>
            <a:off x="640080" y="5212080"/>
            <a:ext cx="10972800" cy="365760"/>
          </a:xfrm>
          <a:prstGeom prst="rect">
            <a:avLst/>
          </a:prstGeom>
          <a:noFill/>
        </p:spPr>
        <p:txBody>
          <a:bodyPr wrap="square" lIns="0" rIns="0" tIns="0" bIns="0" anchor="t"/>
          <a:lstStyle/>
          <a:p>
            <a:pPr algn="l">
              <a:spcBef>
                <a:spcPts val="0"/>
              </a:spcBef>
              <a:spcAft>
                <a:spcPts val="0"/>
              </a:spcAft>
            </a:pPr>
            <a:r>
              <a:rPr sz="1400" b="0" i="0">
                <a:solidFill>
                  <a:srgbClr val="9FB9C0"/>
                </a:solidFill>
                <a:latin typeface="Figtree"/>
                <a:rFonts ascii="Figtree" hAnsi="Figtree" cs="Figtree" eastAsia="Figtree"/>
              </a:rPr>
              <a:t>Hamza Khan  ·  kamkarwao.com  ·  Protovoid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Kam Karwao — Incubator Pitch</dc:title>
  <dc:subject>Incubator deck  ·  Islamabad first  ·  August 2026</dc:subject>
  <dc:creator>Hamza Khan</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